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handoutMasterIdLst>
    <p:handoutMasterId r:id="rId41"/>
  </p:handoutMasterIdLst>
  <p:sldIdLst>
    <p:sldId id="256" r:id="rId3"/>
    <p:sldId id="319" r:id="rId4"/>
    <p:sldId id="257" r:id="rId5"/>
    <p:sldId id="282" r:id="rId6"/>
    <p:sldId id="329" r:id="rId7"/>
    <p:sldId id="317" r:id="rId8"/>
    <p:sldId id="293" r:id="rId9"/>
    <p:sldId id="316" r:id="rId10"/>
    <p:sldId id="299" r:id="rId11"/>
    <p:sldId id="296" r:id="rId12"/>
    <p:sldId id="297" r:id="rId13"/>
    <p:sldId id="301" r:id="rId14"/>
    <p:sldId id="307" r:id="rId15"/>
    <p:sldId id="341" r:id="rId16"/>
    <p:sldId id="333" r:id="rId17"/>
    <p:sldId id="318" r:id="rId18"/>
    <p:sldId id="269" r:id="rId19"/>
    <p:sldId id="270" r:id="rId20"/>
    <p:sldId id="271" r:id="rId21"/>
    <p:sldId id="272" r:id="rId22"/>
    <p:sldId id="336" r:id="rId23"/>
    <p:sldId id="313" r:id="rId24"/>
    <p:sldId id="314" r:id="rId25"/>
    <p:sldId id="315" r:id="rId26"/>
    <p:sldId id="340" r:id="rId27"/>
    <p:sldId id="306" r:id="rId28"/>
    <p:sldId id="324" r:id="rId29"/>
    <p:sldId id="325" r:id="rId30"/>
    <p:sldId id="279" r:id="rId31"/>
    <p:sldId id="343" r:id="rId32"/>
    <p:sldId id="338" r:id="rId33"/>
    <p:sldId id="339" r:id="rId34"/>
    <p:sldId id="309" r:id="rId35"/>
    <p:sldId id="342" r:id="rId36"/>
    <p:sldId id="280" r:id="rId37"/>
    <p:sldId id="285" r:id="rId38"/>
    <p:sldId id="31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a:srgbClr val="41C38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9" autoAdjust="0"/>
    <p:restoredTop sz="78894" autoAdjust="0"/>
  </p:normalViewPr>
  <p:slideViewPr>
    <p:cSldViewPr snapToGrid="0">
      <p:cViewPr>
        <p:scale>
          <a:sx n="75" d="100"/>
          <a:sy n="75" d="100"/>
        </p:scale>
        <p:origin x="1374" y="312"/>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Pro.</a:t>
            </a:r>
            <a:r>
              <a:rPr lang="en-US" baseline="0" dirty="0"/>
              <a:t> Movers vs. DYI Moving: Short Distance</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layout>
        <c:manualLayout>
          <c:xMode val="edge"/>
          <c:yMode val="edge"/>
          <c:x val="0"/>
          <c:y val="0.90319444444444441"/>
          <c:w val="0.64050632911392402"/>
          <c:h val="9.680555555555556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Pro. Movers vs. DYI Moving: Long Distance</a:t>
            </a:r>
            <a:endParaRPr lang="en-US"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0.12052</cdr:x>
      <cdr:y>0</cdr:y>
    </cdr:from>
    <cdr:to>
      <cdr:x>0.87948</cdr:x>
      <cdr:y>0.08067</cdr:y>
    </cdr:to>
    <cdr:sp macro="" textlink="">
      <cdr:nvSpPr>
        <cdr:cNvPr id="2" name="TextBox 1">
          <a:extLst xmlns:a="http://schemas.openxmlformats.org/drawingml/2006/main">
            <a:ext uri="{FF2B5EF4-FFF2-40B4-BE49-F238E27FC236}">
              <a16:creationId xmlns:a16="http://schemas.microsoft.com/office/drawing/2014/main" id="{06982EA9-5F5E-456A-A1B4-77CE2E55F24A}"/>
            </a:ext>
          </a:extLst>
        </cdr:cNvPr>
        <cdr:cNvSpPr txBox="1"/>
      </cdr:nvSpPr>
      <cdr:spPr>
        <a:xfrm xmlns:a="http://schemas.openxmlformats.org/drawingml/2006/main">
          <a:off x="625165" y="0"/>
          <a:ext cx="3937028" cy="40144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dirty="0"/>
            <a:t>Market Share: Pro. Movers vs. DIY Moving</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10/10/2020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14</a:t>
            </a:fld>
            <a:endParaRPr lang="en-US"/>
          </a:p>
        </p:txBody>
      </p:sp>
    </p:spTree>
    <p:extLst>
      <p:ext uri="{BB962C8B-B14F-4D97-AF65-F5344CB8AC3E}">
        <p14:creationId xmlns:p14="http://schemas.microsoft.com/office/powerpoint/2010/main" val="2137730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a:t>
            </a:r>
            <a:r>
              <a:rPr lang="en-US" dirty="0" err="1"/>
              <a:t>www.realtor.com</a:t>
            </a:r>
            <a:r>
              <a:rPr lang="en-US" dirty="0"/>
              <a:t>/advice/move/unpack-like-a-pro/</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15</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Copied blindly from Jason’s original presentation, needs adjusting.</a:t>
            </a:r>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Tree>
    <p:extLst>
      <p:ext uri="{BB962C8B-B14F-4D97-AF65-F5344CB8AC3E}">
        <p14:creationId xmlns:p14="http://schemas.microsoft.com/office/powerpoint/2010/main" val="4110866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Copied blindly from Jason’s original presentation, needs adjusting.</a:t>
            </a:r>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Tree>
    <p:extLst>
      <p:ext uri="{BB962C8B-B14F-4D97-AF65-F5344CB8AC3E}">
        <p14:creationId xmlns:p14="http://schemas.microsoft.com/office/powerpoint/2010/main" val="1165895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Copied blindly from Jason’s original presentation, needs adjusting.</a:t>
            </a:r>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Tree>
    <p:extLst>
      <p:ext uri="{BB962C8B-B14F-4D97-AF65-F5344CB8AC3E}">
        <p14:creationId xmlns:p14="http://schemas.microsoft.com/office/powerpoint/2010/main" val="292454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Copied blindly from Jason’s original presentation, needs adjusting.</a:t>
            </a:r>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Tree>
    <p:extLst>
      <p:ext uri="{BB962C8B-B14F-4D97-AF65-F5344CB8AC3E}">
        <p14:creationId xmlns:p14="http://schemas.microsoft.com/office/powerpoint/2010/main" val="806614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21</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22</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25</a:t>
            </a:fld>
            <a:endParaRPr lang="en-US"/>
          </a:p>
        </p:txBody>
      </p:sp>
    </p:spTree>
    <p:extLst>
      <p:ext uri="{BB962C8B-B14F-4D97-AF65-F5344CB8AC3E}">
        <p14:creationId xmlns:p14="http://schemas.microsoft.com/office/powerpoint/2010/main" val="1523876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26</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31</a:t>
            </a:fld>
            <a:endParaRPr lang="en-US"/>
          </a:p>
        </p:txBody>
      </p:sp>
    </p:spTree>
    <p:extLst>
      <p:ext uri="{BB962C8B-B14F-4D97-AF65-F5344CB8AC3E}">
        <p14:creationId xmlns:p14="http://schemas.microsoft.com/office/powerpoint/2010/main" val="757981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33</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34</a:t>
            </a:fld>
            <a:endParaRPr lang="en-US"/>
          </a:p>
        </p:txBody>
      </p:sp>
    </p:spTree>
    <p:extLst>
      <p:ext uri="{BB962C8B-B14F-4D97-AF65-F5344CB8AC3E}">
        <p14:creationId xmlns:p14="http://schemas.microsoft.com/office/powerpoint/2010/main" val="2871476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37</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the graphic to something more subtle (Completed by Lance)</a:t>
            </a:r>
          </a:p>
          <a:p>
            <a:endParaRPr lang="en-US" dirty="0"/>
          </a:p>
          <a:p>
            <a:r>
              <a:rPr lang="en-US" dirty="0"/>
              <a:t>Photo source: https://</a:t>
            </a:r>
            <a:r>
              <a:rPr lang="en-US" dirty="0" err="1"/>
              <a:t>www.theritemove.com</a:t>
            </a:r>
            <a:r>
              <a:rPr lang="en-US" dirty="0"/>
              <a:t>/2019/09/30/game-plan-making-sure-you-pack-up-everything-of-importance/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685800" y="1143000"/>
            <a:ext cx="5486400" cy="3086100"/>
          </a:xfrm>
          <a:prstGeom prst="rect">
            <a:avLst/>
          </a:prstGeom>
        </p:spPr>
      </p:sp>
      <p:sp>
        <p:nvSpPr>
          <p:cNvPr id="95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96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435919E-865E-4BAB-B2A8-817C6E69BEE4}" type="slidenum">
              <a:rPr lang="en-US" sz="1200" b="0" strike="noStrike" spc="-1">
                <a:latin typeface="Times New Roman"/>
              </a:rPr>
              <a:t>7</a:t>
            </a:fld>
            <a:endParaRPr lang="en-US" sz="1200" b="0" strike="noStrike" spc="-1">
              <a:latin typeface="Times New Roman"/>
            </a:endParaRPr>
          </a:p>
        </p:txBody>
      </p:sp>
      <p:sp>
        <p:nvSpPr>
          <p:cNvPr id="96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graphic, change top from “How many boxes” to “How do I pack my belongings?”</a:t>
            </a:r>
          </a:p>
          <a:p>
            <a:r>
              <a:rPr lang="en-US" dirty="0"/>
              <a:t>Change “pack the truck” to “load the truck”</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8</a:t>
            </a:fld>
            <a:endParaRPr lang="en-US"/>
          </a:p>
        </p:txBody>
      </p:sp>
    </p:spTree>
    <p:extLst>
      <p:ext uri="{BB962C8B-B14F-4D97-AF65-F5344CB8AC3E}">
        <p14:creationId xmlns:p14="http://schemas.microsoft.com/office/powerpoint/2010/main" val="180863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10/10/2020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10/10/2020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10/10/2020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extLst>
      <p:ext uri="{BB962C8B-B14F-4D97-AF65-F5344CB8AC3E}">
        <p14:creationId xmlns:p14="http://schemas.microsoft.com/office/powerpoint/2010/main" val="1838710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8868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10/10/2020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10/10/2020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10/10/2020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10/10/2020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10/10/2020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10/10/2020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10/10/2020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10/10/2020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10/10/2020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10/10/2020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10/10/2020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10/10/2020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10/10/2020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10/10/2020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10/10/2020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10/10/2020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10/10/2020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10/10/2020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10/10/2020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10/10/2020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10/10/2020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12.jpg"/><Relationship Id="rId7" Type="http://schemas.openxmlformats.org/officeDocument/2006/relationships/hyperlink" Target="https://pixabay.com/photos/package-box-fragile-wood-plank-2072221/"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3.jpg"/><Relationship Id="rId5" Type="http://schemas.openxmlformats.org/officeDocument/2006/relationships/hyperlink" Target="https://www.pensketruckrental.com/renting-from-penske/how-to-load-a-moving-truck/" TargetMode="External"/><Relationship Id="rId4" Type="http://schemas.openxmlformats.org/officeDocument/2006/relationships/hyperlink" Target="https://courses.lumenlearning.com/suny-osuniversityphysics/chapter/12-1-conditions-for-static-equilibriu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hyperlink" Target="https://creativecommons.org/licenses/by/3.0/" TargetMode="External"/><Relationship Id="rId5" Type="http://schemas.openxmlformats.org/officeDocument/2006/relationships/hyperlink" Target="https://www.uhaul.com/" TargetMode="Externa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sv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hyperlink" Target="https://pixabay.com/en/mobile-mobile-phone-smartphone-icon-1976104/"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22.svg"/><Relationship Id="rId10" Type="http://schemas.openxmlformats.org/officeDocument/2006/relationships/image" Target="../media/image26.png"/><Relationship Id="rId4" Type="http://schemas.openxmlformats.org/officeDocument/2006/relationships/image" Target="../media/image21.sv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17/06/relationships/model3d" Target="../media/model3d1.glb"/><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17/06/relationships/model3d" Target="../media/model3d1.glb"/><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hyperlink" Target="https://pixabay.com/en/mobile-mobile-phone-smartphone-icon-1976104/" TargetMode="External"/><Relationship Id="rId12"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36.png"/><Relationship Id="rId5" Type="http://schemas.openxmlformats.org/officeDocument/2006/relationships/hyperlink" Target="https://pixabay.com/en/truck-transportation-vehicle-158539/" TargetMode="External"/><Relationship Id="rId10"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34.png"/><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1.svg"/><Relationship Id="rId18" Type="http://schemas.openxmlformats.org/officeDocument/2006/relationships/image" Target="../media/image57.png"/><Relationship Id="rId26" Type="http://schemas.openxmlformats.org/officeDocument/2006/relationships/image" Target="../media/image64.svg"/><Relationship Id="rId3" Type="http://schemas.openxmlformats.org/officeDocument/2006/relationships/image" Target="../media/image44.png"/><Relationship Id="rId21" Type="http://schemas.openxmlformats.org/officeDocument/2006/relationships/image" Target="../media/image60.svg"/><Relationship Id="rId7" Type="http://schemas.openxmlformats.org/officeDocument/2006/relationships/image" Target="../media/image48.svg"/><Relationship Id="rId12" Type="http://schemas.openxmlformats.org/officeDocument/2006/relationships/image" Target="../media/image20.png"/><Relationship Id="rId17" Type="http://schemas.openxmlformats.org/officeDocument/2006/relationships/image" Target="../media/image56.svg"/><Relationship Id="rId25" Type="http://schemas.openxmlformats.org/officeDocument/2006/relationships/image" Target="../media/image63.svg"/><Relationship Id="rId2" Type="http://schemas.openxmlformats.org/officeDocument/2006/relationships/notesSlide" Target="../notesSlides/notesSlide23.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svg"/><Relationship Id="rId24" Type="http://schemas.openxmlformats.org/officeDocument/2006/relationships/image" Target="../media/image62.png"/><Relationship Id="rId5" Type="http://schemas.openxmlformats.org/officeDocument/2006/relationships/image" Target="../media/image46.svg"/><Relationship Id="rId15" Type="http://schemas.openxmlformats.org/officeDocument/2006/relationships/image" Target="../media/image54.svg"/><Relationship Id="rId23" Type="http://schemas.openxmlformats.org/officeDocument/2006/relationships/image" Target="../media/image61.svg"/><Relationship Id="rId28" Type="http://schemas.openxmlformats.org/officeDocument/2006/relationships/image" Target="../media/image66.svg"/><Relationship Id="rId10" Type="http://schemas.openxmlformats.org/officeDocument/2006/relationships/image" Target="../media/image51.png"/><Relationship Id="rId19" Type="http://schemas.openxmlformats.org/officeDocument/2006/relationships/image" Target="../media/image58.svg"/><Relationship Id="rId4" Type="http://schemas.openxmlformats.org/officeDocument/2006/relationships/image" Target="../media/image45.svg"/><Relationship Id="rId9" Type="http://schemas.openxmlformats.org/officeDocument/2006/relationships/image" Target="../media/image50.svg"/><Relationship Id="rId14" Type="http://schemas.openxmlformats.org/officeDocument/2006/relationships/image" Target="../media/image53.png"/><Relationship Id="rId22" Type="http://schemas.openxmlformats.org/officeDocument/2006/relationships/image" Target="../media/image22.svg"/><Relationship Id="rId27"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uhaul.com/" TargetMode="External"/><Relationship Id="rId2" Type="http://schemas.openxmlformats.org/officeDocument/2006/relationships/image" Target="../media/image68.jpeg"/><Relationship Id="rId1" Type="http://schemas.openxmlformats.org/officeDocument/2006/relationships/slideLayout" Target="../slideLayouts/slideLayout12.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hyperlink" Target="https://creativecommons.org/licenses/by/3.0/" TargetMode="External"/><Relationship Id="rId5" Type="http://schemas.openxmlformats.org/officeDocument/2006/relationships/hyperlink" Target="https://www.hayesbc.com/causes-of-trailer-sway-and-how-to-prevent-them/" TargetMode="External"/><Relationship Id="rId4" Type="http://schemas.openxmlformats.org/officeDocument/2006/relationships/hyperlink" Target="http://myedmondsnews.com/2016/06/edmonds-woman-being-investigated-for-dui-after-u-haul-truck-hits-garage/"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Give Your Move a Game Plan">
            <a:extLst>
              <a:ext uri="{FF2B5EF4-FFF2-40B4-BE49-F238E27FC236}">
                <a16:creationId xmlns:a16="http://schemas.microsoft.com/office/drawing/2014/main" id="{8EC581E3-2617-49C3-9B7D-56D621AEB723}"/>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E6BE898A-3414-4F3C-A1B4-3067595AE196}" type="datetime1">
              <a:rPr lang="en-US" sz="2000" b="1" smtClean="0"/>
              <a:t>10/10/2020</a:t>
            </a:fld>
            <a:endParaRPr lang="en-US" sz="2000" b="1" dirty="0"/>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0" y="-2144"/>
            <a:ext cx="12192000" cy="6858000"/>
            <a:chOff x="1203"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1203"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1563" y="2712616"/>
              <a:ext cx="1428873" cy="1432227"/>
              <a:chOff x="5640001"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40002"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40001"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2069"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40001"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40001"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653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125240"/>
            <a:ext cx="10515600" cy="1325563"/>
          </a:xfrm>
        </p:spPr>
        <p:txBody>
          <a:bodyPr>
            <a:noAutofit/>
          </a:bodyPr>
          <a:lstStyle/>
          <a:p>
            <a:pPr algn="ctr"/>
            <a:r>
              <a:rPr lang="en-US" sz="3200" dirty="0">
                <a:solidFill>
                  <a:srgbClr val="6DD1A1"/>
                </a:solidFill>
              </a:rPr>
              <a:t>Major Truck Loading Considerations </a:t>
            </a:r>
          </a:p>
        </p:txBody>
      </p:sp>
      <p:sp>
        <p:nvSpPr>
          <p:cNvPr id="14" name="Text Placeholder 13">
            <a:extLst>
              <a:ext uri="{FF2B5EF4-FFF2-40B4-BE49-F238E27FC236}">
                <a16:creationId xmlns:a16="http://schemas.microsoft.com/office/drawing/2014/main" id="{FE0CC900-DEB3-4373-B7EA-A1337218367C}"/>
              </a:ext>
            </a:extLst>
          </p:cNvPr>
          <p:cNvSpPr>
            <a:spLocks noGrp="1"/>
          </p:cNvSpPr>
          <p:nvPr>
            <p:ph type="body" idx="1"/>
          </p:nvPr>
        </p:nvSpPr>
        <p:spPr>
          <a:xfrm>
            <a:off x="434364" y="1622874"/>
            <a:ext cx="5157787" cy="823912"/>
          </a:xfrm>
        </p:spPr>
        <p:txBody>
          <a:bodyPr/>
          <a:lstStyle/>
          <a:p>
            <a:r>
              <a:rPr lang="en-US" dirty="0">
                <a:solidFill>
                  <a:srgbClr val="6DD1A1"/>
                </a:solidFill>
              </a:rPr>
              <a:t>Weight distribution</a:t>
            </a:r>
          </a:p>
          <a:p>
            <a:endParaRPr lang="en-US" dirty="0"/>
          </a:p>
        </p:txBody>
      </p:sp>
      <p:pic>
        <p:nvPicPr>
          <p:cNvPr id="22" name="Content Placeholder 21" descr="Diagram&#10;&#10;Description automatically generated">
            <a:extLst>
              <a:ext uri="{FF2B5EF4-FFF2-40B4-BE49-F238E27FC236}">
                <a16:creationId xmlns:a16="http://schemas.microsoft.com/office/drawing/2014/main" id="{46D2B42E-0BA4-4400-B944-3D8B6E2F8509}"/>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4364" y="2505075"/>
            <a:ext cx="5862007" cy="2674954"/>
          </a:xfrm>
        </p:spPr>
      </p:pic>
      <p:sp>
        <p:nvSpPr>
          <p:cNvPr id="15" name="Text Placeholder 14">
            <a:extLst>
              <a:ext uri="{FF2B5EF4-FFF2-40B4-BE49-F238E27FC236}">
                <a16:creationId xmlns:a16="http://schemas.microsoft.com/office/drawing/2014/main" id="{DB93785A-3597-4A57-A28E-F075C6B20A69}"/>
              </a:ext>
            </a:extLst>
          </p:cNvPr>
          <p:cNvSpPr>
            <a:spLocks noGrp="1"/>
          </p:cNvSpPr>
          <p:nvPr>
            <p:ph type="body" sz="quarter" idx="3"/>
          </p:nvPr>
        </p:nvSpPr>
        <p:spPr>
          <a:xfrm>
            <a:off x="6574448" y="1557892"/>
            <a:ext cx="5183188" cy="823912"/>
          </a:xfrm>
        </p:spPr>
        <p:txBody>
          <a:bodyPr/>
          <a:lstStyle/>
          <a:p>
            <a:r>
              <a:rPr lang="en-US" dirty="0">
                <a:solidFill>
                  <a:srgbClr val="6DD1A1"/>
                </a:solidFill>
              </a:rPr>
              <a:t>Protecting fragile items</a:t>
            </a:r>
            <a:endParaRPr lang="en-US" dirty="0"/>
          </a:p>
          <a:p>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10/10/2020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10</a:t>
            </a:fld>
            <a:endParaRPr lang="en-US" dirty="0"/>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pic>
        <p:nvPicPr>
          <p:cNvPr id="25" name="Content Placeholder 24" descr="A picture containing building, outdoor, wooden, brick&#10;&#10;Description automatically generated">
            <a:extLst>
              <a:ext uri="{FF2B5EF4-FFF2-40B4-BE49-F238E27FC236}">
                <a16:creationId xmlns:a16="http://schemas.microsoft.com/office/drawing/2014/main" id="{F7FB0B96-73F1-40C4-8041-6382C26FB3B4}"/>
              </a:ext>
            </a:extLst>
          </p:cNvPr>
          <p:cNvPicPr>
            <a:picLocks noGrp="1" noChangeAspect="1"/>
          </p:cNvPicPr>
          <p:nvPr>
            <p:ph sz="quarter" idx="4"/>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74448" y="2564967"/>
            <a:ext cx="5183188" cy="2462014"/>
          </a:xfrm>
        </p:spPr>
      </p:pic>
      <p:sp>
        <p:nvSpPr>
          <p:cNvPr id="23" name="TextBox 22">
            <a:extLst>
              <a:ext uri="{FF2B5EF4-FFF2-40B4-BE49-F238E27FC236}">
                <a16:creationId xmlns:a16="http://schemas.microsoft.com/office/drawing/2014/main" id="{08E7899F-E412-4BBB-B910-279275FC151A}"/>
              </a:ext>
            </a:extLst>
          </p:cNvPr>
          <p:cNvSpPr txBox="1"/>
          <p:nvPr/>
        </p:nvSpPr>
        <p:spPr>
          <a:xfrm>
            <a:off x="839788" y="5524171"/>
            <a:ext cx="5157787" cy="230832"/>
          </a:xfrm>
          <a:prstGeom prst="rect">
            <a:avLst/>
          </a:prstGeom>
          <a:noFill/>
        </p:spPr>
        <p:txBody>
          <a:bodyPr wrap="square" rtlCol="0">
            <a:spAutoFit/>
          </a:bodyPr>
          <a:lstStyle/>
          <a:p>
            <a:r>
              <a:rPr lang="en-US" sz="900">
                <a:hlinkClick r:id="rId4" tooltip="https://courses.lumenlearning.com/suny-osuniversityphysics/chapter/12-1-conditions-for-static-equilibrium/"/>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p:txBody>
          <a:bodyPr>
            <a:noAutofit/>
          </a:bodyPr>
          <a:lstStyle/>
          <a:p>
            <a:pPr algn="ctr"/>
            <a:r>
              <a:rPr lang="en-US" sz="3200">
                <a:solidFill>
                  <a:srgbClr val="6DD1A1"/>
                </a:solidFill>
              </a:rPr>
              <a:t>Figuring out what to rent is hard!</a:t>
            </a:r>
            <a:endParaRPr lang="en-US" sz="3200" dirty="0">
              <a:solidFill>
                <a:srgbClr val="6DD1A1"/>
              </a:solidFill>
            </a:endParaRPr>
          </a:p>
        </p:txBody>
      </p:sp>
      <p:sp>
        <p:nvSpPr>
          <p:cNvPr id="10" name="Content Placeholder 9">
            <a:extLst>
              <a:ext uri="{FF2B5EF4-FFF2-40B4-BE49-F238E27FC236}">
                <a16:creationId xmlns:a16="http://schemas.microsoft.com/office/drawing/2014/main" id="{6B8BEEA3-A014-4923-9562-2FC9F32FD849}"/>
              </a:ext>
            </a:extLst>
          </p:cNvPr>
          <p:cNvSpPr>
            <a:spLocks noGrp="1"/>
          </p:cNvSpPr>
          <p:nvPr>
            <p:ph sz="half" idx="1"/>
          </p:nvPr>
        </p:nvSpPr>
        <p:spPr/>
        <p:txBody>
          <a:bodyPr/>
          <a:lstStyle/>
          <a:p>
            <a:r>
              <a:rPr lang="en-US" i="1">
                <a:solidFill>
                  <a:srgbClr val="6DD1A1"/>
                </a:solidFill>
              </a:rPr>
              <a:t>Accurately</a:t>
            </a:r>
            <a:r>
              <a:rPr lang="en-US">
                <a:solidFill>
                  <a:srgbClr val="6DD1A1"/>
                </a:solidFill>
              </a:rPr>
              <a:t> determining</a:t>
            </a:r>
          </a:p>
          <a:p>
            <a:pPr lvl="1"/>
            <a:r>
              <a:rPr lang="en-US">
                <a:solidFill>
                  <a:srgbClr val="6DD1A1"/>
                </a:solidFill>
              </a:rPr>
              <a:t>How big of a truck to get</a:t>
            </a:r>
          </a:p>
          <a:p>
            <a:pPr lvl="1"/>
            <a:r>
              <a:rPr lang="en-US">
                <a:solidFill>
                  <a:srgbClr val="6DD1A1"/>
                </a:solidFill>
              </a:rPr>
              <a:t>How many trips a move will take </a:t>
            </a:r>
            <a:br>
              <a:rPr lang="en-US">
                <a:solidFill>
                  <a:srgbClr val="6DD1A1"/>
                </a:solidFill>
              </a:rPr>
            </a:br>
            <a:r>
              <a:rPr lang="en-US">
                <a:solidFill>
                  <a:srgbClr val="6DD1A1"/>
                </a:solidFill>
              </a:rPr>
              <a:t>…is difficult. </a:t>
            </a:r>
          </a:p>
          <a:p>
            <a:r>
              <a:rPr lang="en-US">
                <a:solidFill>
                  <a:srgbClr val="6DD1A1"/>
                </a:solidFill>
              </a:rPr>
              <a:t>Rental Truck companies base their business model on this!</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10/10/2020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11</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pic>
        <p:nvPicPr>
          <p:cNvPr id="12" name="Picture 11" descr="A truck is parked in front of a building&#10;&#10;Description automatically generated">
            <a:extLst>
              <a:ext uri="{FF2B5EF4-FFF2-40B4-BE49-F238E27FC236}">
                <a16:creationId xmlns:a16="http://schemas.microsoft.com/office/drawing/2014/main" id="{080F894A-00AA-B342-81C9-DE236739E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535" y="2362986"/>
            <a:ext cx="6144325" cy="2117574"/>
          </a:xfrm>
          <a:prstGeom prst="rect">
            <a:avLst/>
          </a:prstGeom>
        </p:spPr>
      </p:pic>
      <p:sp>
        <p:nvSpPr>
          <p:cNvPr id="15" name="TextBox 14">
            <a:extLst>
              <a:ext uri="{FF2B5EF4-FFF2-40B4-BE49-F238E27FC236}">
                <a16:creationId xmlns:a16="http://schemas.microsoft.com/office/drawing/2014/main" id="{9F0BF494-3EFD-BA43-8D51-8B5FB18EA080}"/>
              </a:ext>
            </a:extLst>
          </p:cNvPr>
          <p:cNvSpPr txBox="1"/>
          <p:nvPr/>
        </p:nvSpPr>
        <p:spPr>
          <a:xfrm>
            <a:off x="5748746" y="4645920"/>
            <a:ext cx="5723708" cy="238035"/>
          </a:xfrm>
          <a:prstGeom prst="rect">
            <a:avLst/>
          </a:prstGeom>
          <a:noFill/>
        </p:spPr>
        <p:txBody>
          <a:bodyPr wrap="square" rtlCol="0">
            <a:spAutoFit/>
          </a:bodyPr>
          <a:lstStyle/>
          <a:p>
            <a:r>
              <a:rPr lang="en-US" sz="900" dirty="0">
                <a:hlinkClick r:id="rId5" tooltip="http://myedmondsnews.com/2016/06/edmonds-woman-being-investigated-for-dui-after-u-haul-truck-hits-garage/"/>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6468-5423-4B40-9496-0C30C711C4D0}"/>
              </a:ext>
            </a:extLst>
          </p:cNvPr>
          <p:cNvSpPr>
            <a:spLocks noGrp="1"/>
          </p:cNvSpPr>
          <p:nvPr>
            <p:ph type="title"/>
          </p:nvPr>
        </p:nvSpPr>
        <p:spPr>
          <a:xfrm>
            <a:off x="643345" y="2146299"/>
            <a:ext cx="3132909" cy="1876742"/>
          </a:xfrm>
        </p:spPr>
        <p:txBody>
          <a:bodyPr/>
          <a:lstStyle/>
          <a:p>
            <a:r>
              <a:rPr lang="en-US" dirty="0"/>
              <a:t>Current Process</a:t>
            </a:r>
          </a:p>
        </p:txBody>
      </p:sp>
      <p:pic>
        <p:nvPicPr>
          <p:cNvPr id="9" name="Content Placeholder 8">
            <a:extLst>
              <a:ext uri="{FF2B5EF4-FFF2-40B4-BE49-F238E27FC236}">
                <a16:creationId xmlns:a16="http://schemas.microsoft.com/office/drawing/2014/main" id="{6F3CEE08-8981-4D49-857F-5384D974627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76063" y="0"/>
            <a:ext cx="5239873" cy="6169340"/>
          </a:xfr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10/10/2020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12</a:t>
            </a:fld>
            <a:endParaRPr lang="en-US"/>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10/10/2020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p:txBody>
          <a:bodyPr/>
          <a:lstStyle/>
          <a:p>
            <a:r>
              <a:rPr lang="en-US" dirty="0"/>
              <a:t>DIY Movers are faced with many challenges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fld id="{E6136CC7-986A-4D2E-942B-45F182CAD74B}" type="datetime1">
              <a:rPr lang="en-US" smtClean="0"/>
              <a:t>10/10/2020</a:t>
            </a:fld>
            <a:endParaRPr lang="en-US" dirty="0"/>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fld id="{BC24384F-C969-491A-B746-B529BCC5F8BF}" type="slidenum">
              <a:rPr lang="en-US" smtClean="0"/>
              <a:pPr/>
              <a:t>14</a:t>
            </a:fld>
            <a:endParaRPr lang="en-US" dirty="0"/>
          </a:p>
        </p:txBody>
      </p:sp>
    </p:spTree>
    <p:extLst>
      <p:ext uri="{BB962C8B-B14F-4D97-AF65-F5344CB8AC3E}">
        <p14:creationId xmlns:p14="http://schemas.microsoft.com/office/powerpoint/2010/main" val="4038209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p:txBody>
          <a:bodyPr>
            <a:normAutofit/>
          </a:bodyPr>
          <a:lstStyle/>
          <a:p>
            <a:pPr algn="ctr"/>
            <a:r>
              <a:rPr lang="en-US" sz="3600" dirty="0" err="1"/>
              <a:t>Load.In</a:t>
            </a:r>
            <a:r>
              <a:rPr lang="en-US" sz="3600" dirty="0"/>
              <a:t> gives your move a game plan</a:t>
            </a:r>
          </a:p>
        </p:txBody>
      </p:sp>
      <p:sp>
        <p:nvSpPr>
          <p:cNvPr id="6" name="Content Placeholder 5">
            <a:extLst>
              <a:ext uri="{FF2B5EF4-FFF2-40B4-BE49-F238E27FC236}">
                <a16:creationId xmlns:a16="http://schemas.microsoft.com/office/drawing/2014/main" id="{349B7AB3-740B-4B59-BA4C-DA76A7D335BC}"/>
              </a:ext>
            </a:extLst>
          </p:cNvPr>
          <p:cNvSpPr>
            <a:spLocks noGrp="1"/>
          </p:cNvSpPr>
          <p:nvPr>
            <p:ph sz="half" idx="1"/>
          </p:nvPr>
        </p:nvSpPr>
        <p:spPr/>
        <p:txBody>
          <a:bodyPr>
            <a:normAutofit lnSpcReduction="10000"/>
          </a:bodyPr>
          <a:lstStyle/>
          <a:p>
            <a:r>
              <a:rPr lang="en-US" dirty="0"/>
              <a:t>Uses artificial intelligence and computer vision</a:t>
            </a:r>
          </a:p>
          <a:p>
            <a:pPr lvl="1"/>
            <a:r>
              <a:rPr lang="en-US" dirty="0"/>
              <a:t>Customized Expert-Level truck loading instructions</a:t>
            </a:r>
          </a:p>
          <a:p>
            <a:pPr lvl="2"/>
            <a:r>
              <a:rPr lang="en-US" dirty="0"/>
              <a:t>Takes in to account weight, priority, fragility</a:t>
            </a:r>
          </a:p>
          <a:p>
            <a:pPr lvl="1"/>
            <a:r>
              <a:rPr lang="en-US" dirty="0"/>
              <a:t>Navigable 3D map of interior of truck: never lose a box</a:t>
            </a:r>
          </a:p>
          <a:p>
            <a:pPr lvl="1"/>
            <a:r>
              <a:rPr lang="en-US" dirty="0"/>
              <a:t>Uses 3D measurements to find you the best deal</a:t>
            </a:r>
          </a:p>
          <a:p>
            <a:r>
              <a:rPr lang="en-US" dirty="0"/>
              <a:t>Also Provides expert packing tips and tricks</a:t>
            </a:r>
          </a:p>
          <a:p>
            <a:pPr lvl="1"/>
            <a:endParaRPr lang="en-US" dirty="0"/>
          </a:p>
          <a:p>
            <a:endParaRPr lang="en-US" dirty="0"/>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10/10/2020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3"/>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4"/>
          </p:nvPr>
        </p:nvSpPr>
        <p:spPr/>
        <p:txBody>
          <a:bodyPr/>
          <a:lstStyle/>
          <a:p>
            <a:fld id="{BC24384F-C969-491A-B746-B529BCC5F8BF}" type="slidenum">
              <a:rPr lang="en-US" smtClean="0"/>
              <a:pPr/>
              <a:t>15</a:t>
            </a:fld>
            <a:endParaRPr lang="en-US" dirty="0"/>
          </a:p>
        </p:txBody>
      </p:sp>
      <p:pic>
        <p:nvPicPr>
          <p:cNvPr id="2050" name="Picture 2" descr="settle-in-unpack">
            <a:extLst>
              <a:ext uri="{FF2B5EF4-FFF2-40B4-BE49-F238E27FC236}">
                <a16:creationId xmlns:a16="http://schemas.microsoft.com/office/drawing/2014/main" id="{BD31F6E2-33B0-4844-863E-A473F00883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545151"/>
            <a:ext cx="5181600" cy="29122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466667-214B-A74A-9193-83197F53D095}"/>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74358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16</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612493" y="598990"/>
            <a:ext cx="5937813" cy="2862322"/>
          </a:xfrm>
          <a:prstGeom prst="rect">
            <a:avLst/>
          </a:prstGeom>
          <a:noFill/>
        </p:spPr>
        <p:txBody>
          <a:bodyPr wrap="square" rtlCol="0">
            <a:spAutoFit/>
          </a:bodyPr>
          <a:lstStyle/>
          <a:p>
            <a:r>
              <a:rPr lang="en-US" sz="6000" dirty="0"/>
              <a:t>What Can </a:t>
            </a:r>
            <a:r>
              <a:rPr lang="en-US" sz="6000" dirty="0" err="1"/>
              <a:t>Load.In</a:t>
            </a:r>
            <a:r>
              <a:rPr lang="en-US" sz="6000" dirty="0"/>
              <a:t> Do </a:t>
            </a:r>
          </a:p>
          <a:p>
            <a:r>
              <a:rPr lang="en-US" sz="6000" dirty="0"/>
              <a:t>For You?</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10/10/2020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
            <a:extLst>
              <a:ext uri="{FF2B5EF4-FFF2-40B4-BE49-F238E27FC236}">
                <a16:creationId xmlns:a16="http://schemas.microsoft.com/office/drawing/2014/main" id="{DE70E3B0-E7B8-49C9-91C4-61E4CD5AB391}"/>
              </a:ext>
            </a:extLst>
          </p:cNvPr>
          <p:cNvSpPr>
            <a:spLocks noGrp="1"/>
          </p:cNvSpPr>
          <p:nvPr>
            <p:ph type="title"/>
          </p:nvPr>
        </p:nvSpPr>
        <p:spPr/>
        <p:txBody>
          <a:bodyPr>
            <a:normAutofit fontScale="90000"/>
          </a:bodyPr>
          <a:lstStyle/>
          <a:p>
            <a:pPr algn="ctr">
              <a:lnSpc>
                <a:spcPct val="150000"/>
              </a:lnSpc>
            </a:pPr>
            <a:r>
              <a:rPr lang="en-US" sz="2000" b="1" dirty="0"/>
              <a:t>1. The user will use their phone camera to capture multiple images of objects that need to be loaded.</a:t>
            </a:r>
          </a:p>
        </p:txBody>
      </p:sp>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4"/>
          </p:nvPr>
        </p:nvSpPr>
        <p:spPr/>
        <p:txBody>
          <a:bodyPr/>
          <a:lstStyle/>
          <a:p>
            <a:fld id="{BC24384F-C969-491A-B746-B529BCC5F8BF}" type="slidenum">
              <a:rPr lang="en-US" smtClean="0"/>
              <a:t>17</a:t>
            </a:fld>
            <a:endParaRPr lang="en-US"/>
          </a:p>
        </p:txBody>
      </p:sp>
      <p:pic>
        <p:nvPicPr>
          <p:cNvPr id="5" name="Picture 4" descr="A screen shot of a computer&#10;&#10;Description automatically generated">
            <a:extLst>
              <a:ext uri="{FF2B5EF4-FFF2-40B4-BE49-F238E27FC236}">
                <a16:creationId xmlns:a16="http://schemas.microsoft.com/office/drawing/2014/main" id="{F3DB885F-2455-4CF5-B165-0F55AA35286E}"/>
              </a:ext>
            </a:extLst>
          </p:cNvPr>
          <p:cNvPicPr>
            <a:picLocks noChangeAspect="1"/>
          </p:cNvPicPr>
          <p:nvPr/>
        </p:nvPicPr>
        <p:blipFill>
          <a:blip r:embed="rId3">
            <a:biLevel thresh="2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790024" y="1873478"/>
            <a:ext cx="4123418" cy="4123418"/>
          </a:xfrm>
          <a:prstGeom prst="rect">
            <a:avLst/>
          </a:prstGeom>
          <a:scene3d>
            <a:camera prst="perspectiveLeft"/>
            <a:lightRig rig="threePt" dir="t"/>
          </a:scene3d>
        </p:spPr>
      </p:pic>
      <p:grpSp>
        <p:nvGrpSpPr>
          <p:cNvPr id="34" name="Group 33">
            <a:extLst>
              <a:ext uri="{FF2B5EF4-FFF2-40B4-BE49-F238E27FC236}">
                <a16:creationId xmlns:a16="http://schemas.microsoft.com/office/drawing/2014/main" id="{43F932B9-A71C-468A-A267-9AF58195D58B}"/>
              </a:ext>
            </a:extLst>
          </p:cNvPr>
          <p:cNvGrpSpPr/>
          <p:nvPr/>
        </p:nvGrpSpPr>
        <p:grpSpPr>
          <a:xfrm>
            <a:off x="7013760" y="553359"/>
            <a:ext cx="7199086" cy="4969555"/>
            <a:chOff x="6357257" y="553359"/>
            <a:chExt cx="7199086" cy="4969555"/>
          </a:xfrm>
        </p:grpSpPr>
        <p:pic>
          <p:nvPicPr>
            <p:cNvPr id="8" name="Graphic 7" descr="Box">
              <a:extLst>
                <a:ext uri="{FF2B5EF4-FFF2-40B4-BE49-F238E27FC236}">
                  <a16:creationId xmlns:a16="http://schemas.microsoft.com/office/drawing/2014/main" id="{677A769A-C2DE-4FE5-ACD8-56AD502EED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7257" y="2412548"/>
              <a:ext cx="1763486" cy="1763486"/>
            </a:xfrm>
            <a:prstGeom prst="rect">
              <a:avLst/>
            </a:prstGeom>
          </p:spPr>
        </p:pic>
        <p:pic>
          <p:nvPicPr>
            <p:cNvPr id="9" name="Graphic 8" descr="Box">
              <a:extLst>
                <a:ext uri="{FF2B5EF4-FFF2-40B4-BE49-F238E27FC236}">
                  <a16:creationId xmlns:a16="http://schemas.microsoft.com/office/drawing/2014/main" id="{7BCAFC43-85BA-4089-9771-5201E391CA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9610" y="2277611"/>
              <a:ext cx="3245303" cy="3245303"/>
            </a:xfrm>
            <a:prstGeom prst="rect">
              <a:avLst/>
            </a:prstGeom>
          </p:spPr>
        </p:pic>
        <p:pic>
          <p:nvPicPr>
            <p:cNvPr id="10" name="Graphic 9" descr="Box">
              <a:extLst>
                <a:ext uri="{FF2B5EF4-FFF2-40B4-BE49-F238E27FC236}">
                  <a16:creationId xmlns:a16="http://schemas.microsoft.com/office/drawing/2014/main" id="{256B9F76-0DA4-4A9B-AE77-857D8C7521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39000" y="1192667"/>
              <a:ext cx="1763486" cy="1763486"/>
            </a:xfrm>
            <a:prstGeom prst="rect">
              <a:avLst/>
            </a:prstGeom>
          </p:spPr>
        </p:pic>
        <p:pic>
          <p:nvPicPr>
            <p:cNvPr id="11" name="Graphic 10" descr="Box">
              <a:extLst>
                <a:ext uri="{FF2B5EF4-FFF2-40B4-BE49-F238E27FC236}">
                  <a16:creationId xmlns:a16="http://schemas.microsoft.com/office/drawing/2014/main" id="{3322A26E-DDFC-49D8-9522-F58C3C7BC7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62871" y="553359"/>
              <a:ext cx="3245303" cy="3245303"/>
            </a:xfrm>
            <a:prstGeom prst="rect">
              <a:avLst/>
            </a:prstGeom>
          </p:spPr>
        </p:pic>
        <p:pic>
          <p:nvPicPr>
            <p:cNvPr id="12" name="Graphic 11" descr="Box">
              <a:extLst>
                <a:ext uri="{FF2B5EF4-FFF2-40B4-BE49-F238E27FC236}">
                  <a16:creationId xmlns:a16="http://schemas.microsoft.com/office/drawing/2014/main" id="{AD37E74E-B315-4B87-B26C-A305060047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125" y="3748542"/>
              <a:ext cx="1763486" cy="1763486"/>
            </a:xfrm>
            <a:prstGeom prst="rect">
              <a:avLst/>
            </a:prstGeom>
          </p:spPr>
        </p:pic>
        <p:pic>
          <p:nvPicPr>
            <p:cNvPr id="13" name="Graphic 12" descr="Box">
              <a:extLst>
                <a:ext uri="{FF2B5EF4-FFF2-40B4-BE49-F238E27FC236}">
                  <a16:creationId xmlns:a16="http://schemas.microsoft.com/office/drawing/2014/main" id="{98BAD59D-3D00-4738-AE42-62DA0B2D68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92857" y="2701245"/>
              <a:ext cx="1763486" cy="1763486"/>
            </a:xfrm>
            <a:prstGeom prst="rect">
              <a:avLst/>
            </a:prstGeom>
          </p:spPr>
        </p:pic>
      </p:grpSp>
      <p:pic>
        <p:nvPicPr>
          <p:cNvPr id="14" name="Picture 13" descr="A screen shot of a computer&#10;&#10;Description automatically generated">
            <a:extLst>
              <a:ext uri="{FF2B5EF4-FFF2-40B4-BE49-F238E27FC236}">
                <a16:creationId xmlns:a16="http://schemas.microsoft.com/office/drawing/2014/main" id="{FA1FC23C-78FA-427B-AF05-1B098F1C3156}"/>
              </a:ext>
            </a:extLst>
          </p:cNvPr>
          <p:cNvPicPr>
            <a:picLocks noChangeAspect="1"/>
          </p:cNvPicPr>
          <p:nvPr/>
        </p:nvPicPr>
        <p:blipFill>
          <a:blip r:embed="rId3">
            <a:biLevel thresh="2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926797" y="1873478"/>
            <a:ext cx="4123418" cy="4123418"/>
          </a:xfrm>
          <a:prstGeom prst="rect">
            <a:avLst/>
          </a:prstGeom>
          <a:scene3d>
            <a:camera prst="perspectiveLeft"/>
            <a:lightRig rig="threePt" dir="t"/>
          </a:scene3d>
        </p:spPr>
      </p:pic>
      <p:sp>
        <p:nvSpPr>
          <p:cNvPr id="15" name="Oval 14">
            <a:extLst>
              <a:ext uri="{FF2B5EF4-FFF2-40B4-BE49-F238E27FC236}">
                <a16:creationId xmlns:a16="http://schemas.microsoft.com/office/drawing/2014/main" id="{9124E90B-5110-4237-9BB5-AC33F35659CE}"/>
              </a:ext>
            </a:extLst>
          </p:cNvPr>
          <p:cNvSpPr/>
          <p:nvPr/>
        </p:nvSpPr>
        <p:spPr>
          <a:xfrm>
            <a:off x="5722239" y="5249637"/>
            <a:ext cx="266700" cy="323850"/>
          </a:xfrm>
          <a:prstGeom prst="ellipse">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7B294AE-3364-418D-B0BE-25ED10DE6A12}"/>
              </a:ext>
            </a:extLst>
          </p:cNvPr>
          <p:cNvCxnSpPr>
            <a:cxnSpLocks/>
          </p:cNvCxnSpPr>
          <p:nvPr/>
        </p:nvCxnSpPr>
        <p:spPr>
          <a:xfrm flipV="1">
            <a:off x="6241095" y="-485924"/>
            <a:ext cx="2022957" cy="2782007"/>
          </a:xfrm>
          <a:prstGeom prst="line">
            <a:avLst/>
          </a:prstGeom>
          <a:ln w="762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5E2B0409-7DE4-49AD-BD8C-86C7FFC68E41}"/>
              </a:ext>
            </a:extLst>
          </p:cNvPr>
          <p:cNvCxnSpPr>
            <a:cxnSpLocks/>
          </p:cNvCxnSpPr>
          <p:nvPr/>
        </p:nvCxnSpPr>
        <p:spPr>
          <a:xfrm>
            <a:off x="6824719" y="3725030"/>
            <a:ext cx="3554105" cy="2642206"/>
          </a:xfrm>
          <a:prstGeom prst="line">
            <a:avLst/>
          </a:prstGeom>
          <a:ln w="76200"/>
        </p:spPr>
        <p:style>
          <a:lnRef idx="1">
            <a:schemeClr val="dk1"/>
          </a:lnRef>
          <a:fillRef idx="0">
            <a:schemeClr val="dk1"/>
          </a:fillRef>
          <a:effectRef idx="0">
            <a:schemeClr val="dk1"/>
          </a:effectRef>
          <a:fontRef idx="minor">
            <a:schemeClr val="tx1"/>
          </a:fontRef>
        </p:style>
      </p:cxnSp>
      <p:grpSp>
        <p:nvGrpSpPr>
          <p:cNvPr id="30" name="Group 29">
            <a:extLst>
              <a:ext uri="{FF2B5EF4-FFF2-40B4-BE49-F238E27FC236}">
                <a16:creationId xmlns:a16="http://schemas.microsoft.com/office/drawing/2014/main" id="{F1E2CB4C-E16B-4F1B-92B3-63F3788538D4}"/>
              </a:ext>
            </a:extLst>
          </p:cNvPr>
          <p:cNvGrpSpPr/>
          <p:nvPr/>
        </p:nvGrpSpPr>
        <p:grpSpPr>
          <a:xfrm>
            <a:off x="5089048" y="3251854"/>
            <a:ext cx="1832214" cy="1264784"/>
            <a:chOff x="-1576858" y="521154"/>
            <a:chExt cx="7199086" cy="4969555"/>
          </a:xfrm>
        </p:grpSpPr>
        <p:pic>
          <p:nvPicPr>
            <p:cNvPr id="24" name="Graphic 23" descr="Box">
              <a:extLst>
                <a:ext uri="{FF2B5EF4-FFF2-40B4-BE49-F238E27FC236}">
                  <a16:creationId xmlns:a16="http://schemas.microsoft.com/office/drawing/2014/main" id="{0A3B7F8D-BA62-4A87-A1AD-EB18CE07DF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76858" y="2380343"/>
              <a:ext cx="1763486" cy="1763486"/>
            </a:xfrm>
            <a:prstGeom prst="rect">
              <a:avLst/>
            </a:prstGeom>
          </p:spPr>
        </p:pic>
        <p:pic>
          <p:nvPicPr>
            <p:cNvPr id="25" name="Graphic 24" descr="Box">
              <a:extLst>
                <a:ext uri="{FF2B5EF4-FFF2-40B4-BE49-F238E27FC236}">
                  <a16:creationId xmlns:a16="http://schemas.microsoft.com/office/drawing/2014/main" id="{5A073915-55D3-4E21-BF8C-C61268FA32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4505" y="2245406"/>
              <a:ext cx="3245303" cy="3245303"/>
            </a:xfrm>
            <a:prstGeom prst="rect">
              <a:avLst/>
            </a:prstGeom>
          </p:spPr>
        </p:pic>
        <p:pic>
          <p:nvPicPr>
            <p:cNvPr id="26" name="Graphic 25" descr="Box">
              <a:extLst>
                <a:ext uri="{FF2B5EF4-FFF2-40B4-BE49-F238E27FC236}">
                  <a16:creationId xmlns:a16="http://schemas.microsoft.com/office/drawing/2014/main" id="{229BF11C-E8C8-4DD8-8383-FA72417B3B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5115" y="1160462"/>
              <a:ext cx="1763486" cy="1763486"/>
            </a:xfrm>
            <a:prstGeom prst="rect">
              <a:avLst/>
            </a:prstGeom>
          </p:spPr>
        </p:pic>
        <p:pic>
          <p:nvPicPr>
            <p:cNvPr id="27" name="Graphic 26" descr="Box">
              <a:extLst>
                <a:ext uri="{FF2B5EF4-FFF2-40B4-BE49-F238E27FC236}">
                  <a16:creationId xmlns:a16="http://schemas.microsoft.com/office/drawing/2014/main" id="{496BDBEC-083B-48D8-B703-4D45F02F9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8756" y="521154"/>
              <a:ext cx="3245303" cy="3245303"/>
            </a:xfrm>
            <a:prstGeom prst="rect">
              <a:avLst/>
            </a:prstGeom>
          </p:spPr>
        </p:pic>
        <p:pic>
          <p:nvPicPr>
            <p:cNvPr id="28" name="Graphic 27" descr="Box">
              <a:extLst>
                <a:ext uri="{FF2B5EF4-FFF2-40B4-BE49-F238E27FC236}">
                  <a16:creationId xmlns:a16="http://schemas.microsoft.com/office/drawing/2014/main" id="{9D4ED5D7-B904-4F8E-B635-B20B5DE0D8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52010" y="3716337"/>
              <a:ext cx="1763486" cy="1763486"/>
            </a:xfrm>
            <a:prstGeom prst="rect">
              <a:avLst/>
            </a:prstGeom>
          </p:spPr>
        </p:pic>
        <p:pic>
          <p:nvPicPr>
            <p:cNvPr id="29" name="Graphic 28" descr="Box">
              <a:extLst>
                <a:ext uri="{FF2B5EF4-FFF2-40B4-BE49-F238E27FC236}">
                  <a16:creationId xmlns:a16="http://schemas.microsoft.com/office/drawing/2014/main" id="{E23D213B-A9F4-4B59-A7A0-AB3258629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58742" y="2669040"/>
              <a:ext cx="1763486" cy="1763486"/>
            </a:xfrm>
            <a:prstGeom prst="rect">
              <a:avLst/>
            </a:prstGeom>
          </p:spPr>
        </p:pic>
      </p:grpSp>
    </p:spTree>
    <p:extLst>
      <p:ext uri="{BB962C8B-B14F-4D97-AF65-F5344CB8AC3E}">
        <p14:creationId xmlns:p14="http://schemas.microsoft.com/office/powerpoint/2010/main" val="152594577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18</a:t>
            </a:fld>
            <a:endParaRPr lang="en-US"/>
          </a:p>
        </p:txBody>
      </p:sp>
      <p:grpSp>
        <p:nvGrpSpPr>
          <p:cNvPr id="34" name="Group 33">
            <a:extLst>
              <a:ext uri="{FF2B5EF4-FFF2-40B4-BE49-F238E27FC236}">
                <a16:creationId xmlns:a16="http://schemas.microsoft.com/office/drawing/2014/main" id="{43F932B9-A71C-468A-A267-9AF58195D58B}"/>
              </a:ext>
            </a:extLst>
          </p:cNvPr>
          <p:cNvGrpSpPr/>
          <p:nvPr/>
        </p:nvGrpSpPr>
        <p:grpSpPr>
          <a:xfrm>
            <a:off x="4817580" y="211111"/>
            <a:ext cx="4927958" cy="3401787"/>
            <a:chOff x="6357257" y="553359"/>
            <a:chExt cx="7199086" cy="4969555"/>
          </a:xfrm>
        </p:grpSpPr>
        <p:pic>
          <p:nvPicPr>
            <p:cNvPr id="8" name="Graphic 7" descr="Box">
              <a:extLst>
                <a:ext uri="{FF2B5EF4-FFF2-40B4-BE49-F238E27FC236}">
                  <a16:creationId xmlns:a16="http://schemas.microsoft.com/office/drawing/2014/main" id="{677A769A-C2DE-4FE5-ACD8-56AD502EED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7257" y="2412548"/>
              <a:ext cx="1763486" cy="1763486"/>
            </a:xfrm>
            <a:prstGeom prst="rect">
              <a:avLst/>
            </a:prstGeom>
          </p:spPr>
        </p:pic>
        <p:pic>
          <p:nvPicPr>
            <p:cNvPr id="9" name="Graphic 8" descr="Box">
              <a:extLst>
                <a:ext uri="{FF2B5EF4-FFF2-40B4-BE49-F238E27FC236}">
                  <a16:creationId xmlns:a16="http://schemas.microsoft.com/office/drawing/2014/main" id="{7BCAFC43-85BA-4089-9771-5201E391CA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89610" y="2277611"/>
              <a:ext cx="3245303" cy="3245303"/>
            </a:xfrm>
            <a:prstGeom prst="rect">
              <a:avLst/>
            </a:prstGeom>
          </p:spPr>
        </p:pic>
        <p:pic>
          <p:nvPicPr>
            <p:cNvPr id="10" name="Graphic 9" descr="Box">
              <a:extLst>
                <a:ext uri="{FF2B5EF4-FFF2-40B4-BE49-F238E27FC236}">
                  <a16:creationId xmlns:a16="http://schemas.microsoft.com/office/drawing/2014/main" id="{256B9F76-0DA4-4A9B-AE77-857D8C7521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9000" y="1192667"/>
              <a:ext cx="1763486" cy="1763486"/>
            </a:xfrm>
            <a:prstGeom prst="rect">
              <a:avLst/>
            </a:prstGeom>
          </p:spPr>
        </p:pic>
        <p:pic>
          <p:nvPicPr>
            <p:cNvPr id="11" name="Graphic 10" descr="Box">
              <a:extLst>
                <a:ext uri="{FF2B5EF4-FFF2-40B4-BE49-F238E27FC236}">
                  <a16:creationId xmlns:a16="http://schemas.microsoft.com/office/drawing/2014/main" id="{3322A26E-DDFC-49D8-9522-F58C3C7BC7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62871" y="553359"/>
              <a:ext cx="3245303" cy="3245303"/>
            </a:xfrm>
            <a:prstGeom prst="rect">
              <a:avLst/>
            </a:prstGeom>
          </p:spPr>
        </p:pic>
        <p:pic>
          <p:nvPicPr>
            <p:cNvPr id="12" name="Graphic 11" descr="Box">
              <a:extLst>
                <a:ext uri="{FF2B5EF4-FFF2-40B4-BE49-F238E27FC236}">
                  <a16:creationId xmlns:a16="http://schemas.microsoft.com/office/drawing/2014/main" id="{AD37E74E-B315-4B87-B26C-A305060047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86125" y="3748542"/>
              <a:ext cx="1763486" cy="1763486"/>
            </a:xfrm>
            <a:prstGeom prst="rect">
              <a:avLst/>
            </a:prstGeom>
          </p:spPr>
        </p:pic>
        <p:pic>
          <p:nvPicPr>
            <p:cNvPr id="13" name="Graphic 12" descr="Box">
              <a:extLst>
                <a:ext uri="{FF2B5EF4-FFF2-40B4-BE49-F238E27FC236}">
                  <a16:creationId xmlns:a16="http://schemas.microsoft.com/office/drawing/2014/main" id="{98BAD59D-3D00-4738-AE42-62DA0B2D68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92857" y="2701245"/>
              <a:ext cx="1763486" cy="1763486"/>
            </a:xfrm>
            <a:prstGeom prst="rect">
              <a:avLst/>
            </a:prstGeom>
          </p:spPr>
        </p:pic>
      </p:grpSp>
      <p:sp>
        <p:nvSpPr>
          <p:cNvPr id="15" name="Oval 14">
            <a:extLst>
              <a:ext uri="{FF2B5EF4-FFF2-40B4-BE49-F238E27FC236}">
                <a16:creationId xmlns:a16="http://schemas.microsoft.com/office/drawing/2014/main" id="{9124E90B-5110-4237-9BB5-AC33F35659CE}"/>
              </a:ext>
            </a:extLst>
          </p:cNvPr>
          <p:cNvSpPr/>
          <p:nvPr/>
        </p:nvSpPr>
        <p:spPr>
          <a:xfrm>
            <a:off x="5722239" y="5249637"/>
            <a:ext cx="266700" cy="323850"/>
          </a:xfrm>
          <a:prstGeom prst="ellipse">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3">
            <a:extLst>
              <a:ext uri="{FF2B5EF4-FFF2-40B4-BE49-F238E27FC236}">
                <a16:creationId xmlns:a16="http://schemas.microsoft.com/office/drawing/2014/main" id="{DE70E3B0-E7B8-49C9-91C4-61E4CD5AB391}"/>
              </a:ext>
            </a:extLst>
          </p:cNvPr>
          <p:cNvSpPr>
            <a:spLocks noGrp="1"/>
          </p:cNvSpPr>
          <p:nvPr>
            <p:ph type="title"/>
          </p:nvPr>
        </p:nvSpPr>
        <p:spPr>
          <a:xfrm>
            <a:off x="195419" y="211111"/>
            <a:ext cx="4422253" cy="1922489"/>
          </a:xfrm>
        </p:spPr>
        <p:txBody>
          <a:bodyPr>
            <a:normAutofit/>
          </a:bodyPr>
          <a:lstStyle/>
          <a:p>
            <a:pPr algn="ctr">
              <a:lnSpc>
                <a:spcPct val="150000"/>
              </a:lnSpc>
            </a:pPr>
            <a:r>
              <a:rPr lang="en-US" sz="2000" b="1" dirty="0"/>
              <a:t>2. Using photogrammetry,</a:t>
            </a:r>
            <a:br>
              <a:rPr lang="en-US" sz="2000" b="1" dirty="0"/>
            </a:br>
            <a:r>
              <a:rPr lang="en-US" sz="2000" b="1" dirty="0" err="1"/>
              <a:t>Load.In</a:t>
            </a:r>
            <a:r>
              <a:rPr lang="en-US" sz="2000" b="1" dirty="0"/>
              <a:t> will create 3D models from those images</a:t>
            </a:r>
          </a:p>
        </p:txBody>
      </p:sp>
      <p:grpSp>
        <p:nvGrpSpPr>
          <p:cNvPr id="4" name="Group 3">
            <a:extLst>
              <a:ext uri="{FF2B5EF4-FFF2-40B4-BE49-F238E27FC236}">
                <a16:creationId xmlns:a16="http://schemas.microsoft.com/office/drawing/2014/main" id="{CE24DD61-D097-417D-80BA-A4AF14565908}"/>
              </a:ext>
            </a:extLst>
          </p:cNvPr>
          <p:cNvGrpSpPr/>
          <p:nvPr/>
        </p:nvGrpSpPr>
        <p:grpSpPr>
          <a:xfrm>
            <a:off x="7426928" y="3291224"/>
            <a:ext cx="4765072" cy="3173766"/>
            <a:chOff x="6668862" y="376617"/>
            <a:chExt cx="4765072" cy="3173766"/>
          </a:xfrm>
        </p:grpSpPr>
        <mc:AlternateContent xmlns:mc="http://schemas.openxmlformats.org/markup-compatibility/2006">
          <mc:Choice xmlns:am3d="http://schemas.microsoft.com/office/drawing/2017/model3d" Requires="am3d">
            <p:graphicFrame>
              <p:nvGraphicFramePr>
                <p:cNvPr id="2" name="3D Model 1" descr="Light Gray Cube">
                  <a:extLst>
                    <a:ext uri="{FF2B5EF4-FFF2-40B4-BE49-F238E27FC236}">
                      <a16:creationId xmlns:a16="http://schemas.microsoft.com/office/drawing/2014/main" id="{E29672B6-EA1E-43FE-8BC5-3C9A87A9CF42}"/>
                    </a:ext>
                  </a:extLst>
                </p:cNvPr>
                <p:cNvGraphicFramePr>
                  <a:graphicFrameLocks noChangeAspect="1"/>
                </p:cNvGraphicFramePr>
                <p:nvPr/>
              </p:nvGraphicFramePr>
              <p:xfrm>
                <a:off x="7658100" y="1642032"/>
                <a:ext cx="1719589" cy="1908351"/>
              </p:xfrm>
              <a:graphic>
                <a:graphicData uri="http://schemas.microsoft.com/office/drawing/2017/model3d">
                  <am3d:model3d r:embed="rId6">
                    <am3d:spPr>
                      <a:xfrm>
                        <a:off x="0" y="0"/>
                        <a:ext cx="1719589" cy="1908351"/>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7"/>
                    </am3d:raster>
                    <am3d:objViewport viewportSz="1937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ight Gray Cube">
                  <a:extLst>
                    <a:ext uri="{FF2B5EF4-FFF2-40B4-BE49-F238E27FC236}">
                      <a16:creationId xmlns:a16="http://schemas.microsoft.com/office/drawing/2014/main" id="{E29672B6-EA1E-43FE-8BC5-3C9A87A9CF42}"/>
                    </a:ext>
                  </a:extLst>
                </p:cNvPr>
                <p:cNvPicPr>
                  <a:picLocks noGrp="1" noRot="1" noChangeAspect="1" noMove="1" noResize="1" noEditPoints="1" noAdjustHandles="1" noChangeArrowheads="1" noChangeShapeType="1" noCrop="1"/>
                </p:cNvPicPr>
                <p:nvPr/>
              </p:nvPicPr>
              <p:blipFill>
                <a:blip r:embed="rId7"/>
                <a:stretch>
                  <a:fillRect/>
                </a:stretch>
              </p:blipFill>
              <p:spPr>
                <a:xfrm>
                  <a:off x="8416166" y="4556639"/>
                  <a:ext cx="1719589" cy="19083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Light Gray Cube">
                  <a:extLst>
                    <a:ext uri="{FF2B5EF4-FFF2-40B4-BE49-F238E27FC236}">
                      <a16:creationId xmlns:a16="http://schemas.microsoft.com/office/drawing/2014/main" id="{43E18240-5B27-4D41-AFD9-40FCD2B90382}"/>
                    </a:ext>
                  </a:extLst>
                </p:cNvPr>
                <p:cNvGraphicFramePr>
                  <a:graphicFrameLocks noChangeAspect="1"/>
                </p:cNvGraphicFramePr>
                <p:nvPr/>
              </p:nvGraphicFramePr>
              <p:xfrm>
                <a:off x="8994090" y="376617"/>
                <a:ext cx="1719590" cy="1908352"/>
              </p:xfrm>
              <a:graphic>
                <a:graphicData uri="http://schemas.microsoft.com/office/drawing/2017/model3d">
                  <am3d:model3d r:embed="rId6">
                    <am3d:spPr>
                      <a:xfrm>
                        <a:off x="0" y="0"/>
                        <a:ext cx="1719590" cy="1908352"/>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8"/>
                    </am3d:raster>
                    <am3d:objViewport viewportSz="19377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Light Gray Cube">
                  <a:extLst>
                    <a:ext uri="{FF2B5EF4-FFF2-40B4-BE49-F238E27FC236}">
                      <a16:creationId xmlns:a16="http://schemas.microsoft.com/office/drawing/2014/main" id="{43E18240-5B27-4D41-AFD9-40FCD2B90382}"/>
                    </a:ext>
                  </a:extLst>
                </p:cNvPr>
                <p:cNvPicPr>
                  <a:picLocks noGrp="1" noRot="1" noChangeAspect="1" noMove="1" noResize="1" noEditPoints="1" noAdjustHandles="1" noChangeArrowheads="1" noChangeShapeType="1" noCrop="1"/>
                </p:cNvPicPr>
                <p:nvPr/>
              </p:nvPicPr>
              <p:blipFill>
                <a:blip r:embed="rId8"/>
                <a:stretch>
                  <a:fillRect/>
                </a:stretch>
              </p:blipFill>
              <p:spPr>
                <a:xfrm>
                  <a:off x="9752156" y="3291224"/>
                  <a:ext cx="1719590" cy="19083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Light Gray Cube">
                  <a:extLst>
                    <a:ext uri="{FF2B5EF4-FFF2-40B4-BE49-F238E27FC236}">
                      <a16:creationId xmlns:a16="http://schemas.microsoft.com/office/drawing/2014/main" id="{1FC24191-9E27-48DE-B614-6E398A66B274}"/>
                    </a:ext>
                  </a:extLst>
                </p:cNvPr>
                <p:cNvGraphicFramePr>
                  <a:graphicFrameLocks noChangeAspect="1"/>
                </p:cNvGraphicFramePr>
                <p:nvPr/>
              </p:nvGraphicFramePr>
              <p:xfrm>
                <a:off x="6668862" y="1541602"/>
                <a:ext cx="983529" cy="1091491"/>
              </p:xfrm>
              <a:graphic>
                <a:graphicData uri="http://schemas.microsoft.com/office/drawing/2017/model3d">
                  <am3d:model3d r:embed="rId6">
                    <am3d:spPr>
                      <a:xfrm>
                        <a:off x="0" y="0"/>
                        <a:ext cx="983529" cy="1091491"/>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9"/>
                    </am3d:raster>
                    <am3d:objViewport viewportSz="11082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Light Gray Cube">
                  <a:extLst>
                    <a:ext uri="{FF2B5EF4-FFF2-40B4-BE49-F238E27FC236}">
                      <a16:creationId xmlns:a16="http://schemas.microsoft.com/office/drawing/2014/main" id="{1FC24191-9E27-48DE-B614-6E398A66B274}"/>
                    </a:ext>
                  </a:extLst>
                </p:cNvPr>
                <p:cNvPicPr>
                  <a:picLocks noGrp="1" noRot="1" noChangeAspect="1" noMove="1" noResize="1" noEditPoints="1" noAdjustHandles="1" noChangeArrowheads="1" noChangeShapeType="1" noCrop="1"/>
                </p:cNvPicPr>
                <p:nvPr/>
              </p:nvPicPr>
              <p:blipFill>
                <a:blip r:embed="rId9"/>
                <a:stretch>
                  <a:fillRect/>
                </a:stretch>
              </p:blipFill>
              <p:spPr>
                <a:xfrm>
                  <a:off x="7426928" y="4456209"/>
                  <a:ext cx="983529" cy="10914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Light Gray Cube">
                  <a:extLst>
                    <a:ext uri="{FF2B5EF4-FFF2-40B4-BE49-F238E27FC236}">
                      <a16:creationId xmlns:a16="http://schemas.microsoft.com/office/drawing/2014/main" id="{FEECD3CF-B68E-4852-877B-58BE2A222204}"/>
                    </a:ext>
                  </a:extLst>
                </p:cNvPr>
                <p:cNvGraphicFramePr>
                  <a:graphicFrameLocks noChangeAspect="1"/>
                </p:cNvGraphicFramePr>
                <p:nvPr/>
              </p:nvGraphicFramePr>
              <p:xfrm>
                <a:off x="7317912" y="660937"/>
                <a:ext cx="983528" cy="1091492"/>
              </p:xfrm>
              <a:graphic>
                <a:graphicData uri="http://schemas.microsoft.com/office/drawing/2017/model3d">
                  <am3d:model3d r:embed="rId6">
                    <am3d:spPr>
                      <a:xfrm>
                        <a:off x="0" y="0"/>
                        <a:ext cx="983528" cy="1091492"/>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10"/>
                    </am3d:raster>
                    <am3d:objViewport viewportSz="11082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Light Gray Cube">
                  <a:extLst>
                    <a:ext uri="{FF2B5EF4-FFF2-40B4-BE49-F238E27FC236}">
                      <a16:creationId xmlns:a16="http://schemas.microsoft.com/office/drawing/2014/main" id="{FEECD3CF-B68E-4852-877B-58BE2A222204}"/>
                    </a:ext>
                  </a:extLst>
                </p:cNvPr>
                <p:cNvPicPr>
                  <a:picLocks noGrp="1" noRot="1" noChangeAspect="1" noMove="1" noResize="1" noEditPoints="1" noAdjustHandles="1" noChangeArrowheads="1" noChangeShapeType="1" noCrop="1"/>
                </p:cNvPicPr>
                <p:nvPr/>
              </p:nvPicPr>
              <p:blipFill>
                <a:blip r:embed="rId10"/>
                <a:stretch>
                  <a:fillRect/>
                </a:stretch>
              </p:blipFill>
              <p:spPr>
                <a:xfrm>
                  <a:off x="8075978" y="3575544"/>
                  <a:ext cx="983528" cy="10914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Light Gray Cube">
                  <a:extLst>
                    <a:ext uri="{FF2B5EF4-FFF2-40B4-BE49-F238E27FC236}">
                      <a16:creationId xmlns:a16="http://schemas.microsoft.com/office/drawing/2014/main" id="{837A5063-17FA-489C-9DF5-FE02565E582E}"/>
                    </a:ext>
                  </a:extLst>
                </p:cNvPr>
                <p:cNvGraphicFramePr>
                  <a:graphicFrameLocks noChangeAspect="1"/>
                </p:cNvGraphicFramePr>
                <p:nvPr/>
              </p:nvGraphicFramePr>
              <p:xfrm>
                <a:off x="10450406" y="1731482"/>
                <a:ext cx="983528" cy="1091492"/>
              </p:xfrm>
              <a:graphic>
                <a:graphicData uri="http://schemas.microsoft.com/office/drawing/2017/model3d">
                  <am3d:model3d r:embed="rId6">
                    <am3d:spPr>
                      <a:xfrm>
                        <a:off x="0" y="0"/>
                        <a:ext cx="983528" cy="1091492"/>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10"/>
                    </am3d:raster>
                    <am3d:objViewport viewportSz="11082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Light Gray Cube">
                  <a:extLst>
                    <a:ext uri="{FF2B5EF4-FFF2-40B4-BE49-F238E27FC236}">
                      <a16:creationId xmlns:a16="http://schemas.microsoft.com/office/drawing/2014/main" id="{837A5063-17FA-489C-9DF5-FE02565E582E}"/>
                    </a:ext>
                  </a:extLst>
                </p:cNvPr>
                <p:cNvPicPr>
                  <a:picLocks noGrp="1" noRot="1" noChangeAspect="1" noMove="1" noResize="1" noEditPoints="1" noAdjustHandles="1" noChangeArrowheads="1" noChangeShapeType="1" noCrop="1"/>
                </p:cNvPicPr>
                <p:nvPr/>
              </p:nvPicPr>
              <p:blipFill>
                <a:blip r:embed="rId10"/>
                <a:stretch>
                  <a:fillRect/>
                </a:stretch>
              </p:blipFill>
              <p:spPr>
                <a:xfrm>
                  <a:off x="11208472" y="4646089"/>
                  <a:ext cx="983528" cy="10914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Light Gray Cube">
                  <a:extLst>
                    <a:ext uri="{FF2B5EF4-FFF2-40B4-BE49-F238E27FC236}">
                      <a16:creationId xmlns:a16="http://schemas.microsoft.com/office/drawing/2014/main" id="{5945F8FF-B6A7-4812-AED0-496C69554834}"/>
                    </a:ext>
                  </a:extLst>
                </p:cNvPr>
                <p:cNvGraphicFramePr>
                  <a:graphicFrameLocks noChangeAspect="1"/>
                </p:cNvGraphicFramePr>
                <p:nvPr/>
              </p:nvGraphicFramePr>
              <p:xfrm>
                <a:off x="9586367" y="2432604"/>
                <a:ext cx="983528" cy="1091492"/>
              </p:xfrm>
              <a:graphic>
                <a:graphicData uri="http://schemas.microsoft.com/office/drawing/2017/model3d">
                  <am3d:model3d r:embed="rId6">
                    <am3d:spPr>
                      <a:xfrm>
                        <a:off x="0" y="0"/>
                        <a:ext cx="983528" cy="1091492"/>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10"/>
                    </am3d:raster>
                    <am3d:objViewport viewportSz="11082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Light Gray Cube">
                  <a:extLst>
                    <a:ext uri="{FF2B5EF4-FFF2-40B4-BE49-F238E27FC236}">
                      <a16:creationId xmlns:a16="http://schemas.microsoft.com/office/drawing/2014/main" id="{5945F8FF-B6A7-4812-AED0-496C69554834}"/>
                    </a:ext>
                  </a:extLst>
                </p:cNvPr>
                <p:cNvPicPr>
                  <a:picLocks noGrp="1" noRot="1" noChangeAspect="1" noMove="1" noResize="1" noEditPoints="1" noAdjustHandles="1" noChangeArrowheads="1" noChangeShapeType="1" noCrop="1"/>
                </p:cNvPicPr>
                <p:nvPr/>
              </p:nvPicPr>
              <p:blipFill>
                <a:blip r:embed="rId10"/>
                <a:stretch>
                  <a:fillRect/>
                </a:stretch>
              </p:blipFill>
              <p:spPr>
                <a:xfrm>
                  <a:off x="10344433" y="5347211"/>
                  <a:ext cx="983528" cy="1091492"/>
                </a:xfrm>
                <a:prstGeom prst="rect">
                  <a:avLst/>
                </a:prstGeom>
              </p:spPr>
            </p:pic>
          </mc:Fallback>
        </mc:AlternateContent>
      </p:grpSp>
      <p:sp>
        <p:nvSpPr>
          <p:cNvPr id="6" name="Arrow: Bent 5">
            <a:extLst>
              <a:ext uri="{FF2B5EF4-FFF2-40B4-BE49-F238E27FC236}">
                <a16:creationId xmlns:a16="http://schemas.microsoft.com/office/drawing/2014/main" id="{1CCAA1F6-63A2-4135-AE12-0A72B2269DA7}"/>
              </a:ext>
            </a:extLst>
          </p:cNvPr>
          <p:cNvSpPr/>
          <p:nvPr/>
        </p:nvSpPr>
        <p:spPr>
          <a:xfrm rot="10258520" flipH="1">
            <a:off x="5587533" y="3520104"/>
            <a:ext cx="1323961" cy="2057400"/>
          </a:xfrm>
          <a:prstGeom prst="bentArrow">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4204199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19</a:t>
            </a:fld>
            <a:endParaRPr lang="en-US"/>
          </a:p>
        </p:txBody>
      </p:sp>
      <p:sp>
        <p:nvSpPr>
          <p:cNvPr id="15" name="Oval 14">
            <a:extLst>
              <a:ext uri="{FF2B5EF4-FFF2-40B4-BE49-F238E27FC236}">
                <a16:creationId xmlns:a16="http://schemas.microsoft.com/office/drawing/2014/main" id="{9124E90B-5110-4237-9BB5-AC33F35659CE}"/>
              </a:ext>
            </a:extLst>
          </p:cNvPr>
          <p:cNvSpPr/>
          <p:nvPr/>
        </p:nvSpPr>
        <p:spPr>
          <a:xfrm>
            <a:off x="5722239" y="5249637"/>
            <a:ext cx="266700" cy="323850"/>
          </a:xfrm>
          <a:prstGeom prst="ellipse">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3">
            <a:extLst>
              <a:ext uri="{FF2B5EF4-FFF2-40B4-BE49-F238E27FC236}">
                <a16:creationId xmlns:a16="http://schemas.microsoft.com/office/drawing/2014/main" id="{DE70E3B0-E7B8-49C9-91C4-61E4CD5AB391}"/>
              </a:ext>
            </a:extLst>
          </p:cNvPr>
          <p:cNvSpPr>
            <a:spLocks noGrp="1"/>
          </p:cNvSpPr>
          <p:nvPr>
            <p:ph type="title"/>
          </p:nvPr>
        </p:nvSpPr>
        <p:spPr>
          <a:xfrm>
            <a:off x="195419" y="338729"/>
            <a:ext cx="4422253" cy="1553571"/>
          </a:xfrm>
        </p:spPr>
        <p:txBody>
          <a:bodyPr>
            <a:normAutofit/>
          </a:bodyPr>
          <a:lstStyle/>
          <a:p>
            <a:pPr algn="ctr">
              <a:lnSpc>
                <a:spcPct val="150000"/>
              </a:lnSpc>
            </a:pPr>
            <a:r>
              <a:rPr lang="en-US" sz="2000" b="1" dirty="0"/>
              <a:t>3. Calculate optimal loading configuration and provide loading instructions to the user</a:t>
            </a:r>
          </a:p>
        </p:txBody>
      </p:sp>
      <mc:AlternateContent xmlns:mc="http://schemas.openxmlformats.org/markup-compatibility/2006">
        <mc:Choice xmlns:am3d="http://schemas.microsoft.com/office/drawing/2017/model3d" Requires="am3d">
          <p:graphicFrame>
            <p:nvGraphicFramePr>
              <p:cNvPr id="26" name="3D Model 25" descr="Light Gray Cube">
                <a:extLst>
                  <a:ext uri="{FF2B5EF4-FFF2-40B4-BE49-F238E27FC236}">
                    <a16:creationId xmlns:a16="http://schemas.microsoft.com/office/drawing/2014/main" id="{8ED94AC0-C6E1-44CA-AF39-43DB456A111A}"/>
                  </a:ext>
                </a:extLst>
              </p:cNvPr>
              <p:cNvGraphicFramePr>
                <a:graphicFrameLocks noChangeAspect="1"/>
              </p:cNvGraphicFramePr>
              <p:nvPr/>
            </p:nvGraphicFramePr>
            <p:xfrm>
              <a:off x="7907250" y="-6474667"/>
              <a:ext cx="2054544" cy="1785745"/>
            </p:xfrm>
            <a:graphic>
              <a:graphicData uri="http://schemas.microsoft.com/office/drawing/2017/model3d">
                <am3d:model3d r:embed="rId3">
                  <am3d:spPr>
                    <a:xfrm>
                      <a:off x="0" y="0"/>
                      <a:ext cx="2054544" cy="1785745"/>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281943" ay="3300235" az="-1066150"/>
                    <am3d:postTrans dx="0" dy="0" dz="0"/>
                  </am3d:trans>
                  <am3d:raster rName="Office3DRenderer" rVer="16.0.8326">
                    <am3d:blip r:embed="rId4"/>
                  </am3d:raster>
                  <am3d:objViewport viewportSz="19741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Light Gray Cube">
                <a:extLst>
                  <a:ext uri="{FF2B5EF4-FFF2-40B4-BE49-F238E27FC236}">
                    <a16:creationId xmlns:a16="http://schemas.microsoft.com/office/drawing/2014/main" id="{8ED94AC0-C6E1-44CA-AF39-43DB456A111A}"/>
                  </a:ext>
                </a:extLst>
              </p:cNvPr>
              <p:cNvPicPr>
                <a:picLocks noGrp="1" noRot="1" noChangeAspect="1" noMove="1" noResize="1" noEditPoints="1" noAdjustHandles="1" noChangeArrowheads="1" noChangeShapeType="1" noCrop="1"/>
              </p:cNvPicPr>
              <p:nvPr/>
            </p:nvPicPr>
            <p:blipFill>
              <a:blip r:embed="rId4"/>
              <a:stretch>
                <a:fillRect/>
              </a:stretch>
            </p:blipFill>
            <p:spPr>
              <a:xfrm>
                <a:off x="7907250" y="-6474667"/>
                <a:ext cx="2054544" cy="178574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Light Gray Cube">
                <a:extLst>
                  <a:ext uri="{FF2B5EF4-FFF2-40B4-BE49-F238E27FC236}">
                    <a16:creationId xmlns:a16="http://schemas.microsoft.com/office/drawing/2014/main" id="{92EF197E-B215-4CE2-A9A1-3840463E7436}"/>
                  </a:ext>
                </a:extLst>
              </p:cNvPr>
              <p:cNvGraphicFramePr>
                <a:graphicFrameLocks noChangeAspect="1"/>
              </p:cNvGraphicFramePr>
              <p:nvPr/>
            </p:nvGraphicFramePr>
            <p:xfrm>
              <a:off x="9073064" y="-6765965"/>
              <a:ext cx="2097475" cy="1821567"/>
            </p:xfrm>
            <a:graphic>
              <a:graphicData uri="http://schemas.microsoft.com/office/drawing/2017/model3d">
                <am3d:model3d r:embed="rId3">
                  <am3d:spPr>
                    <a:xfrm>
                      <a:off x="0" y="0"/>
                      <a:ext cx="2097475" cy="1821567"/>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720147" ay="1688518" az="-10277298"/>
                    <am3d:postTrans dx="0" dy="0" dz="0"/>
                  </am3d:trans>
                  <am3d:raster rName="Office3DRenderer" rVer="16.0.8326">
                    <am3d:blip r:embed="rId5"/>
                  </am3d:raster>
                  <am3d:objViewport viewportSz="1974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Light Gray Cube">
                <a:extLst>
                  <a:ext uri="{FF2B5EF4-FFF2-40B4-BE49-F238E27FC236}">
                    <a16:creationId xmlns:a16="http://schemas.microsoft.com/office/drawing/2014/main" id="{92EF197E-B215-4CE2-A9A1-3840463E7436}"/>
                  </a:ext>
                </a:extLst>
              </p:cNvPr>
              <p:cNvPicPr>
                <a:picLocks noGrp="1" noRot="1" noChangeAspect="1" noMove="1" noResize="1" noEditPoints="1" noAdjustHandles="1" noChangeArrowheads="1" noChangeShapeType="1" noCrop="1"/>
              </p:cNvPicPr>
              <p:nvPr/>
            </p:nvPicPr>
            <p:blipFill>
              <a:blip r:embed="rId5"/>
              <a:stretch>
                <a:fillRect/>
              </a:stretch>
            </p:blipFill>
            <p:spPr>
              <a:xfrm>
                <a:off x="9073064" y="-6765965"/>
                <a:ext cx="2097475" cy="18215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Light Gray Cube">
                <a:extLst>
                  <a:ext uri="{FF2B5EF4-FFF2-40B4-BE49-F238E27FC236}">
                    <a16:creationId xmlns:a16="http://schemas.microsoft.com/office/drawing/2014/main" id="{43E18240-5B27-4D41-AFD9-40FCD2B90382}"/>
                  </a:ext>
                </a:extLst>
              </p:cNvPr>
              <p:cNvGraphicFramePr>
                <a:graphicFrameLocks noChangeAspect="1"/>
              </p:cNvGraphicFramePr>
              <p:nvPr/>
            </p:nvGraphicFramePr>
            <p:xfrm>
              <a:off x="7846569" y="-4010763"/>
              <a:ext cx="3109211" cy="3577539"/>
            </p:xfrm>
            <a:graphic>
              <a:graphicData uri="http://schemas.microsoft.com/office/drawing/2017/model3d">
                <am3d:model3d r:embed="rId3">
                  <am3d:spPr>
                    <a:xfrm>
                      <a:off x="0" y="0"/>
                      <a:ext cx="3109211" cy="3577539"/>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857664" ay="2821418" az="1421870"/>
                    <am3d:postTrans dx="0" dy="0" dz="0"/>
                  </am3d:trans>
                  <am3d:raster rName="Office3DRenderer" rVer="16.0.8326">
                    <am3d:blip r:embed="rId6"/>
                  </am3d:raster>
                  <am3d:objViewport viewportSz="36912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Light Gray Cube">
                <a:extLst>
                  <a:ext uri="{FF2B5EF4-FFF2-40B4-BE49-F238E27FC236}">
                    <a16:creationId xmlns:a16="http://schemas.microsoft.com/office/drawing/2014/main" id="{43E18240-5B27-4D41-AFD9-40FCD2B90382}"/>
                  </a:ext>
                </a:extLst>
              </p:cNvPr>
              <p:cNvPicPr>
                <a:picLocks noGrp="1" noRot="1" noChangeAspect="1" noMove="1" noResize="1" noEditPoints="1" noAdjustHandles="1" noChangeArrowheads="1" noChangeShapeType="1" noCrop="1"/>
              </p:cNvPicPr>
              <p:nvPr/>
            </p:nvPicPr>
            <p:blipFill>
              <a:blip r:embed="rId6"/>
              <a:stretch>
                <a:fillRect/>
              </a:stretch>
            </p:blipFill>
            <p:spPr>
              <a:xfrm>
                <a:off x="7846569" y="-4010763"/>
                <a:ext cx="3109211" cy="357753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Light Gray Cube">
                <a:extLst>
                  <a:ext uri="{FF2B5EF4-FFF2-40B4-BE49-F238E27FC236}">
                    <a16:creationId xmlns:a16="http://schemas.microsoft.com/office/drawing/2014/main" id="{E23FCF84-7CBC-416A-9EC8-0A6CF234F2C7}"/>
                  </a:ext>
                </a:extLst>
              </p:cNvPr>
              <p:cNvGraphicFramePr>
                <a:graphicFrameLocks noChangeAspect="1"/>
              </p:cNvGraphicFramePr>
              <p:nvPr/>
            </p:nvGraphicFramePr>
            <p:xfrm>
              <a:off x="7686316" y="-6794140"/>
              <a:ext cx="2065813" cy="1877915"/>
            </p:xfrm>
            <a:graphic>
              <a:graphicData uri="http://schemas.microsoft.com/office/drawing/2017/model3d">
                <am3d:model3d r:embed="rId3">
                  <am3d:spPr>
                    <a:xfrm>
                      <a:off x="0" y="0"/>
                      <a:ext cx="2065813" cy="1877915"/>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503534" ay="2172176" az="-10009952"/>
                    <am3d:postTrans dx="0" dy="0" dz="0"/>
                  </am3d:trans>
                  <am3d:raster rName="Office3DRenderer" rVer="16.0.8326">
                    <am3d:blip r:embed="rId7"/>
                  </am3d:raster>
                  <am3d:objViewport viewportSz="19741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Light Gray Cube">
                <a:extLst>
                  <a:ext uri="{FF2B5EF4-FFF2-40B4-BE49-F238E27FC236}">
                    <a16:creationId xmlns:a16="http://schemas.microsoft.com/office/drawing/2014/main" id="{E23FCF84-7CBC-416A-9EC8-0A6CF234F2C7}"/>
                  </a:ext>
                </a:extLst>
              </p:cNvPr>
              <p:cNvPicPr>
                <a:picLocks noGrp="1" noRot="1" noChangeAspect="1" noMove="1" noResize="1" noEditPoints="1" noAdjustHandles="1" noChangeArrowheads="1" noChangeShapeType="1" noCrop="1"/>
              </p:cNvPicPr>
              <p:nvPr/>
            </p:nvPicPr>
            <p:blipFill>
              <a:blip r:embed="rId7"/>
              <a:stretch>
                <a:fillRect/>
              </a:stretch>
            </p:blipFill>
            <p:spPr>
              <a:xfrm>
                <a:off x="7686316" y="-6794140"/>
                <a:ext cx="2065813" cy="18779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Light Gray Cube">
                <a:extLst>
                  <a:ext uri="{FF2B5EF4-FFF2-40B4-BE49-F238E27FC236}">
                    <a16:creationId xmlns:a16="http://schemas.microsoft.com/office/drawing/2014/main" id="{F4FB74FF-1A7E-42DD-A6C6-7D5CBA0D8607}"/>
                  </a:ext>
                </a:extLst>
              </p:cNvPr>
              <p:cNvGraphicFramePr>
                <a:graphicFrameLocks noChangeAspect="1"/>
              </p:cNvGraphicFramePr>
              <p:nvPr/>
            </p:nvGraphicFramePr>
            <p:xfrm>
              <a:off x="8758335" y="-7001693"/>
              <a:ext cx="1625845" cy="1838419"/>
            </p:xfrm>
            <a:graphic>
              <a:graphicData uri="http://schemas.microsoft.com/office/drawing/2017/model3d">
                <am3d:model3d r:embed="rId3">
                  <am3d:spPr>
                    <a:xfrm>
                      <a:off x="0" y="0"/>
                      <a:ext cx="1625845" cy="1838419"/>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719093" ay="2209328" az="-10138238"/>
                    <am3d:postTrans dx="0" dy="0" dz="0"/>
                  </am3d:trans>
                  <am3d:raster rName="Office3DRenderer" rVer="16.0.8326">
                    <am3d:blip r:embed="rId8"/>
                  </am3d:raster>
                  <am3d:objViewport viewportSz="19741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Light Gray Cube">
                <a:extLst>
                  <a:ext uri="{FF2B5EF4-FFF2-40B4-BE49-F238E27FC236}">
                    <a16:creationId xmlns:a16="http://schemas.microsoft.com/office/drawing/2014/main" id="{F4FB74FF-1A7E-42DD-A6C6-7D5CBA0D8607}"/>
                  </a:ext>
                </a:extLst>
              </p:cNvPr>
              <p:cNvPicPr>
                <a:picLocks noGrp="1" noRot="1" noChangeAspect="1" noMove="1" noResize="1" noEditPoints="1" noAdjustHandles="1" noChangeArrowheads="1" noChangeShapeType="1" noCrop="1"/>
              </p:cNvPicPr>
              <p:nvPr/>
            </p:nvPicPr>
            <p:blipFill>
              <a:blip r:embed="rId8"/>
              <a:stretch>
                <a:fillRect/>
              </a:stretch>
            </p:blipFill>
            <p:spPr>
              <a:xfrm>
                <a:off x="8758335" y="-7001693"/>
                <a:ext cx="1625845" cy="18384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Cube">
                <a:extLst>
                  <a:ext uri="{FF2B5EF4-FFF2-40B4-BE49-F238E27FC236}">
                    <a16:creationId xmlns:a16="http://schemas.microsoft.com/office/drawing/2014/main" id="{CD747887-8C50-4DDE-9E6D-8FE83228C22D}"/>
                  </a:ext>
                </a:extLst>
              </p:cNvPr>
              <p:cNvGraphicFramePr>
                <a:graphicFrameLocks noChangeAspect="1"/>
              </p:cNvGraphicFramePr>
              <p:nvPr/>
            </p:nvGraphicFramePr>
            <p:xfrm>
              <a:off x="7846569" y="-5878033"/>
              <a:ext cx="3109211" cy="3120294"/>
            </p:xfrm>
            <a:graphic>
              <a:graphicData uri="http://schemas.microsoft.com/office/drawing/2017/model3d">
                <am3d:model3d r:embed="rId3">
                  <am3d:spPr>
                    <a:xfrm>
                      <a:off x="0" y="0"/>
                      <a:ext cx="3109211" cy="3120294"/>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06452" ay="3187929" az="85154"/>
                    <am3d:postTrans dx="0" dy="0" dz="0"/>
                  </am3d:trans>
                  <am3d:raster rName="Office3DRenderer" rVer="16.0.8326">
                    <am3d:blip r:embed="rId9"/>
                  </am3d:raster>
                  <am3d:objViewport viewportSz="39623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Cube">
                <a:extLst>
                  <a:ext uri="{FF2B5EF4-FFF2-40B4-BE49-F238E27FC236}">
                    <a16:creationId xmlns:a16="http://schemas.microsoft.com/office/drawing/2014/main" id="{CD747887-8C50-4DDE-9E6D-8FE83228C22D}"/>
                  </a:ext>
                </a:extLst>
              </p:cNvPr>
              <p:cNvPicPr>
                <a:picLocks noGrp="1" noRot="1" noChangeAspect="1" noMove="1" noResize="1" noEditPoints="1" noAdjustHandles="1" noChangeArrowheads="1" noChangeShapeType="1" noCrop="1"/>
              </p:cNvPicPr>
              <p:nvPr/>
            </p:nvPicPr>
            <p:blipFill>
              <a:blip r:embed="rId9"/>
              <a:stretch>
                <a:fillRect/>
              </a:stretch>
            </p:blipFill>
            <p:spPr>
              <a:xfrm>
                <a:off x="7846569" y="-5878033"/>
                <a:ext cx="3109211" cy="3120294"/>
              </a:xfrm>
              <a:prstGeom prst="rect">
                <a:avLst/>
              </a:prstGeom>
            </p:spPr>
          </p:pic>
        </mc:Fallback>
      </mc:AlternateContent>
    </p:spTree>
    <p:extLst>
      <p:ext uri="{BB962C8B-B14F-4D97-AF65-F5344CB8AC3E}">
        <p14:creationId xmlns:p14="http://schemas.microsoft.com/office/powerpoint/2010/main" val="23152950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2.59259E-6 L -0.00416 1.04213 " pathEditMode="relative" rAng="0" ptsTypes="AA">
                                      <p:cBhvr>
                                        <p:cTn id="6" dur="1000" fill="hold"/>
                                        <p:tgtEl>
                                          <p:spTgt spid="31"/>
                                        </p:tgtEl>
                                        <p:attrNameLst>
                                          <p:attrName>ppt_x</p:attrName>
                                          <p:attrName>ppt_y</p:attrName>
                                        </p:attrNameLst>
                                      </p:cBhvr>
                                      <p:rCtr x="-208" y="52106"/>
                                    </p:animMotion>
                                  </p:childTnLst>
                                </p:cTn>
                              </p:par>
                              <p:par>
                                <p:cTn id="7" presetID="42" presetClass="path" presetSubtype="0" accel="50000" decel="50000" fill="hold" nodeType="withEffect">
                                  <p:stCondLst>
                                    <p:cond delay="1000"/>
                                  </p:stCondLst>
                                  <p:childTnLst>
                                    <p:animMotion origin="layout" path="M -0.00599 0.00625 L -0.00533 1.05741 " pathEditMode="relative" rAng="0" ptsTypes="AA">
                                      <p:cBhvr>
                                        <p:cTn id="8" dur="1000" fill="hold"/>
                                        <p:tgtEl>
                                          <p:spTgt spid="20"/>
                                        </p:tgtEl>
                                        <p:attrNameLst>
                                          <p:attrName>ppt_x</p:attrName>
                                          <p:attrName>ppt_y</p:attrName>
                                        </p:attrNameLst>
                                      </p:cBhvr>
                                      <p:rCtr x="26" y="52569"/>
                                    </p:animMotion>
                                  </p:childTnLst>
                                </p:cTn>
                              </p:par>
                              <p:par>
                                <p:cTn id="9" presetID="42" presetClass="path" presetSubtype="0" accel="50000" decel="50000" fill="hold" nodeType="withEffect">
                                  <p:stCondLst>
                                    <p:cond delay="2000"/>
                                  </p:stCondLst>
                                  <p:childTnLst>
                                    <p:animMotion origin="layout" path="M -3.75E-6 2.59259E-6 L -0.00416 1.04213 " pathEditMode="relative" rAng="0" ptsTypes="AA">
                                      <p:cBhvr>
                                        <p:cTn id="10" dur="1000" fill="hold"/>
                                        <p:tgtEl>
                                          <p:spTgt spid="26"/>
                                        </p:tgtEl>
                                        <p:attrNameLst>
                                          <p:attrName>ppt_x</p:attrName>
                                          <p:attrName>ppt_y</p:attrName>
                                        </p:attrNameLst>
                                      </p:cBhvr>
                                      <p:rCtr x="-208" y="52106"/>
                                    </p:animMotion>
                                  </p:childTnLst>
                                </p:cTn>
                              </p:par>
                              <p:par>
                                <p:cTn id="11" presetID="42" presetClass="path" presetSubtype="0" accel="50000" decel="50000" fill="hold" nodeType="withEffect">
                                  <p:stCondLst>
                                    <p:cond delay="3000"/>
                                  </p:stCondLst>
                                  <p:childTnLst>
                                    <p:animMotion origin="layout" path="M -0.00195 0.04861 L -0.00612 1.09074 " pathEditMode="relative" rAng="0" ptsTypes="AA">
                                      <p:cBhvr>
                                        <p:cTn id="12" dur="1000" fill="hold"/>
                                        <p:tgtEl>
                                          <p:spTgt spid="27"/>
                                        </p:tgtEl>
                                        <p:attrNameLst>
                                          <p:attrName>ppt_x</p:attrName>
                                          <p:attrName>ppt_y</p:attrName>
                                        </p:attrNameLst>
                                      </p:cBhvr>
                                      <p:rCtr x="-208" y="52106"/>
                                    </p:animMotion>
                                  </p:childTnLst>
                                </p:cTn>
                              </p:par>
                              <p:par>
                                <p:cTn id="13" presetID="42" presetClass="path" presetSubtype="0" accel="50000" decel="50000" fill="hold" nodeType="withEffect">
                                  <p:stCondLst>
                                    <p:cond delay="4000"/>
                                  </p:stCondLst>
                                  <p:childTnLst>
                                    <p:animMotion origin="layout" path="M -0.00599 0.00625 L -0.00533 1.0574 " pathEditMode="relative" rAng="0" ptsTypes="AA">
                                      <p:cBhvr>
                                        <p:cTn id="14" dur="1000" fill="hold"/>
                                        <p:tgtEl>
                                          <p:spTgt spid="28"/>
                                        </p:tgtEl>
                                        <p:attrNameLst>
                                          <p:attrName>ppt_x</p:attrName>
                                          <p:attrName>ppt_y</p:attrName>
                                        </p:attrNameLst>
                                      </p:cBhvr>
                                      <p:rCtr x="26" y="52569"/>
                                    </p:animMotion>
                                  </p:childTnLst>
                                </p:cTn>
                              </p:par>
                              <p:par>
                                <p:cTn id="15" presetID="42" presetClass="path" presetSubtype="0" accel="50000" decel="50000" fill="hold" nodeType="withEffect">
                                  <p:stCondLst>
                                    <p:cond delay="5000"/>
                                  </p:stCondLst>
                                  <p:childTnLst>
                                    <p:animMotion origin="layout" path="M -0.00599 0.00625 L -0.00534 1.05741 " pathEditMode="relative" rAng="0" ptsTypes="AA">
                                      <p:cBhvr>
                                        <p:cTn id="16" dur="1000" fill="hold"/>
                                        <p:tgtEl>
                                          <p:spTgt spid="29"/>
                                        </p:tgtEl>
                                        <p:attrNameLst>
                                          <p:attrName>ppt_x</p:attrName>
                                          <p:attrName>ppt_y</p:attrName>
                                        </p:attrNameLst>
                                      </p:cBhvr>
                                      <p:rCtr x="26" y="5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10/10/2020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b="1" spc="300" dirty="0"/>
              <a:t>Using AI and Computer Vision </a:t>
            </a:r>
          </a:p>
          <a:p>
            <a:r>
              <a:rPr lang="en-US" sz="1800" b="1" spc="300" dirty="0"/>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lock, drawing, light&#10;&#10;Description automatically generated">
            <a:extLst>
              <a:ext uri="{FF2B5EF4-FFF2-40B4-BE49-F238E27FC236}">
                <a16:creationId xmlns:a16="http://schemas.microsoft.com/office/drawing/2014/main" id="{023670E6-4584-4F1C-8418-20798EA3E68A}"/>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sharpenSoften amount="-1000"/>
                    </a14:imgEffect>
                    <a14:imgEffect>
                      <a14:saturation sat="0"/>
                    </a14:imgEffect>
                    <a14:imgEffect>
                      <a14:brightnessContrast bright="7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5895151" y="44870"/>
            <a:ext cx="6234445" cy="4087786"/>
          </a:xfrm>
          <a:prstGeom prst="rect">
            <a:avLst/>
          </a:prstGeom>
          <a:scene3d>
            <a:camera prst="perspectiveLeft">
              <a:rot lat="0" lon="1500000" rev="0"/>
            </a:camera>
            <a:lightRig rig="threePt" dir="t"/>
          </a:scene3d>
        </p:spPr>
      </p:pic>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20</a:t>
            </a:fld>
            <a:endParaRPr lang="en-US"/>
          </a:p>
        </p:txBody>
      </p:sp>
      <p:sp>
        <p:nvSpPr>
          <p:cNvPr id="35" name="Title 3">
            <a:extLst>
              <a:ext uri="{FF2B5EF4-FFF2-40B4-BE49-F238E27FC236}">
                <a16:creationId xmlns:a16="http://schemas.microsoft.com/office/drawing/2014/main" id="{DE70E3B0-E7B8-49C9-91C4-61E4CD5AB391}"/>
              </a:ext>
            </a:extLst>
          </p:cNvPr>
          <p:cNvSpPr>
            <a:spLocks noGrp="1"/>
          </p:cNvSpPr>
          <p:nvPr>
            <p:ph type="title"/>
          </p:nvPr>
        </p:nvSpPr>
        <p:spPr>
          <a:xfrm>
            <a:off x="195419" y="338729"/>
            <a:ext cx="4422253" cy="5575169"/>
          </a:xfrm>
        </p:spPr>
        <p:txBody>
          <a:bodyPr>
            <a:normAutofit/>
          </a:bodyPr>
          <a:lstStyle/>
          <a:p>
            <a:pPr algn="ctr">
              <a:lnSpc>
                <a:spcPct val="150000"/>
              </a:lnSpc>
            </a:pPr>
            <a:r>
              <a:rPr lang="en-US" sz="4000" dirty="0"/>
              <a:t>4. The user can navigate a 3D map showing the location of every box in the truck</a:t>
            </a:r>
          </a:p>
        </p:txBody>
      </p:sp>
      <p:grpSp>
        <p:nvGrpSpPr>
          <p:cNvPr id="10" name="Group 9">
            <a:extLst>
              <a:ext uri="{FF2B5EF4-FFF2-40B4-BE49-F238E27FC236}">
                <a16:creationId xmlns:a16="http://schemas.microsoft.com/office/drawing/2014/main" id="{1B5688F9-4BD4-4CFF-84E2-FD27EA228ED7}"/>
              </a:ext>
            </a:extLst>
          </p:cNvPr>
          <p:cNvGrpSpPr/>
          <p:nvPr/>
        </p:nvGrpSpPr>
        <p:grpSpPr>
          <a:xfrm>
            <a:off x="3746481" y="2734582"/>
            <a:ext cx="4260191" cy="4123418"/>
            <a:chOff x="3790024" y="1873478"/>
            <a:chExt cx="4260191" cy="4123418"/>
          </a:xfrm>
        </p:grpSpPr>
        <p:sp>
          <p:nvSpPr>
            <p:cNvPr id="9" name="Rectangle 8">
              <a:extLst>
                <a:ext uri="{FF2B5EF4-FFF2-40B4-BE49-F238E27FC236}">
                  <a16:creationId xmlns:a16="http://schemas.microsoft.com/office/drawing/2014/main" id="{46324FD5-598D-465E-A2FD-AABFA4402389}"/>
                </a:ext>
              </a:extLst>
            </p:cNvPr>
            <p:cNvSpPr/>
            <p:nvPr/>
          </p:nvSpPr>
          <p:spPr>
            <a:xfrm>
              <a:off x="5123543" y="2333626"/>
              <a:ext cx="1630303" cy="295510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 shot of a computer&#10;&#10;Description automatically generated">
              <a:extLst>
                <a:ext uri="{FF2B5EF4-FFF2-40B4-BE49-F238E27FC236}">
                  <a16:creationId xmlns:a16="http://schemas.microsoft.com/office/drawing/2014/main" id="{C83E30DD-E6E0-4703-8FC2-841B629E5077}"/>
                </a:ext>
              </a:extLst>
            </p:cNvPr>
            <p:cNvPicPr>
              <a:picLocks noChangeAspect="1"/>
            </p:cNvPicPr>
            <p:nvPr/>
          </p:nvPicPr>
          <p:blipFill>
            <a:blip r:embed="rId6">
              <a:biLevel thresh="2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926797" y="1873478"/>
              <a:ext cx="4123418" cy="4123418"/>
            </a:xfrm>
            <a:prstGeom prst="rect">
              <a:avLst/>
            </a:prstGeom>
            <a:scene3d>
              <a:camera prst="perspectiveLeft"/>
              <a:lightRig rig="threePt" dir="t"/>
            </a:scene3d>
          </p:spPr>
        </p:pic>
        <p:sp>
          <p:nvSpPr>
            <p:cNvPr id="15" name="Oval 14">
              <a:extLst>
                <a:ext uri="{FF2B5EF4-FFF2-40B4-BE49-F238E27FC236}">
                  <a16:creationId xmlns:a16="http://schemas.microsoft.com/office/drawing/2014/main" id="{9124E90B-5110-4237-9BB5-AC33F35659CE}"/>
                </a:ext>
              </a:extLst>
            </p:cNvPr>
            <p:cNvSpPr/>
            <p:nvPr/>
          </p:nvSpPr>
          <p:spPr>
            <a:xfrm>
              <a:off x="5722239" y="5249637"/>
              <a:ext cx="266700" cy="323850"/>
            </a:xfrm>
            <a:prstGeom prst="ellipse">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FA0FEAB-587A-4F88-940C-6908FA6CF827}"/>
                </a:ext>
              </a:extLst>
            </p:cNvPr>
            <p:cNvGrpSpPr/>
            <p:nvPr/>
          </p:nvGrpSpPr>
          <p:grpSpPr>
            <a:xfrm>
              <a:off x="5777268" y="3408589"/>
              <a:ext cx="976578" cy="1841048"/>
              <a:chOff x="7686316" y="-7001693"/>
              <a:chExt cx="3484223" cy="6568469"/>
            </a:xfrm>
          </p:grpSpPr>
          <mc:AlternateContent xmlns:mc="http://schemas.openxmlformats.org/markup-compatibility/2006">
            <mc:Choice xmlns:am3d="http://schemas.microsoft.com/office/drawing/2017/model3d" Requires="am3d">
              <p:graphicFrame>
                <p:nvGraphicFramePr>
                  <p:cNvPr id="26" name="3D Model 25" descr="Light Gray Cube">
                    <a:extLst>
                      <a:ext uri="{FF2B5EF4-FFF2-40B4-BE49-F238E27FC236}">
                        <a16:creationId xmlns:a16="http://schemas.microsoft.com/office/drawing/2014/main" id="{8ED94AC0-C6E1-44CA-AF39-43DB456A111A}"/>
                      </a:ext>
                    </a:extLst>
                  </p:cNvPr>
                  <p:cNvGraphicFramePr>
                    <a:graphicFrameLocks noChangeAspect="1"/>
                  </p:cNvGraphicFramePr>
                  <p:nvPr/>
                </p:nvGraphicFramePr>
                <p:xfrm>
                  <a:off x="7907250" y="-6474667"/>
                  <a:ext cx="2054544" cy="1785745"/>
                </p:xfrm>
                <a:graphic>
                  <a:graphicData uri="http://schemas.microsoft.com/office/drawing/2017/model3d">
                    <am3d:model3d r:embed="rId8">
                      <am3d:spPr>
                        <a:xfrm>
                          <a:off x="0" y="0"/>
                          <a:ext cx="575859" cy="500519"/>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281943" ay="3300235" az="-1066150"/>
                        <am3d:postTrans dx="0" dy="0" dz="0"/>
                      </am3d:trans>
                      <am3d:raster rName="Office3DRenderer" rVer="16.0.8326">
                        <am3d:blip r:embed="rId9"/>
                      </am3d:raster>
                      <am3d:objViewport viewportSz="5533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Light Gray Cube">
                    <a:extLst>
                      <a:ext uri="{FF2B5EF4-FFF2-40B4-BE49-F238E27FC236}">
                        <a16:creationId xmlns:a16="http://schemas.microsoft.com/office/drawing/2014/main" id="{8ED94AC0-C6E1-44CA-AF39-43DB456A111A}"/>
                      </a:ext>
                    </a:extLst>
                  </p:cNvPr>
                  <p:cNvPicPr>
                    <a:picLocks noGrp="1" noRot="1" noChangeAspect="1" noMove="1" noResize="1" noEditPoints="1" noAdjustHandles="1" noChangeArrowheads="1" noChangeShapeType="1" noCrop="1"/>
                  </p:cNvPicPr>
                  <p:nvPr/>
                </p:nvPicPr>
                <p:blipFill>
                  <a:blip r:embed="rId9"/>
                  <a:stretch>
                    <a:fillRect/>
                  </a:stretch>
                </p:blipFill>
                <p:spPr>
                  <a:xfrm>
                    <a:off x="5795650" y="4417411"/>
                    <a:ext cx="575859" cy="5005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Light Gray Cube">
                    <a:extLst>
                      <a:ext uri="{FF2B5EF4-FFF2-40B4-BE49-F238E27FC236}">
                        <a16:creationId xmlns:a16="http://schemas.microsoft.com/office/drawing/2014/main" id="{92EF197E-B215-4CE2-A9A1-3840463E7436}"/>
                      </a:ext>
                    </a:extLst>
                  </p:cNvPr>
                  <p:cNvGraphicFramePr>
                    <a:graphicFrameLocks noChangeAspect="1"/>
                  </p:cNvGraphicFramePr>
                  <p:nvPr/>
                </p:nvGraphicFramePr>
                <p:xfrm>
                  <a:off x="9073064" y="-6765965"/>
                  <a:ext cx="2097475" cy="1821567"/>
                </p:xfrm>
                <a:graphic>
                  <a:graphicData uri="http://schemas.microsoft.com/office/drawing/2017/model3d">
                    <am3d:model3d r:embed="rId8">
                      <am3d:spPr>
                        <a:xfrm>
                          <a:off x="0" y="0"/>
                          <a:ext cx="587892" cy="510559"/>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720147" ay="1688518" az="-10277298"/>
                        <am3d:postTrans dx="0" dy="0" dz="0"/>
                      </am3d:trans>
                      <am3d:raster rName="Office3DRenderer" rVer="16.0.8326">
                        <am3d:blip r:embed="rId10"/>
                      </am3d:raster>
                      <am3d:objViewport viewportSz="5533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Light Gray Cube">
                    <a:extLst>
                      <a:ext uri="{FF2B5EF4-FFF2-40B4-BE49-F238E27FC236}">
                        <a16:creationId xmlns:a16="http://schemas.microsoft.com/office/drawing/2014/main" id="{92EF197E-B215-4CE2-A9A1-3840463E7436}"/>
                      </a:ext>
                    </a:extLst>
                  </p:cNvPr>
                  <p:cNvPicPr>
                    <a:picLocks noGrp="1" noRot="1" noChangeAspect="1" noMove="1" noResize="1" noEditPoints="1" noAdjustHandles="1" noChangeArrowheads="1" noChangeShapeType="1" noCrop="1"/>
                  </p:cNvPicPr>
                  <p:nvPr/>
                </p:nvPicPr>
                <p:blipFill>
                  <a:blip r:embed="rId10"/>
                  <a:stretch>
                    <a:fillRect/>
                  </a:stretch>
                </p:blipFill>
                <p:spPr>
                  <a:xfrm>
                    <a:off x="6122411" y="4335764"/>
                    <a:ext cx="587892" cy="5105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Light Gray Cube">
                    <a:extLst>
                      <a:ext uri="{FF2B5EF4-FFF2-40B4-BE49-F238E27FC236}">
                        <a16:creationId xmlns:a16="http://schemas.microsoft.com/office/drawing/2014/main" id="{43E18240-5B27-4D41-AFD9-40FCD2B90382}"/>
                      </a:ext>
                    </a:extLst>
                  </p:cNvPr>
                  <p:cNvGraphicFramePr>
                    <a:graphicFrameLocks noChangeAspect="1"/>
                  </p:cNvGraphicFramePr>
                  <p:nvPr/>
                </p:nvGraphicFramePr>
                <p:xfrm>
                  <a:off x="7846569" y="-4010763"/>
                  <a:ext cx="3109211" cy="3577539"/>
                </p:xfrm>
                <a:graphic>
                  <a:graphicData uri="http://schemas.microsoft.com/office/drawing/2017/model3d">
                    <am3d:model3d r:embed="rId8">
                      <am3d:spPr>
                        <a:xfrm>
                          <a:off x="0" y="0"/>
                          <a:ext cx="871467" cy="100273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857664" ay="2821418" az="1421870"/>
                        <am3d:postTrans dx="0" dy="0" dz="0"/>
                      </am3d:trans>
                      <am3d:raster rName="Office3DRenderer" rVer="16.0.8326">
                        <am3d:blip r:embed="rId11"/>
                      </am3d:raster>
                      <am3d:objViewport viewportSz="10346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Light Gray Cube">
                    <a:extLst>
                      <a:ext uri="{FF2B5EF4-FFF2-40B4-BE49-F238E27FC236}">
                        <a16:creationId xmlns:a16="http://schemas.microsoft.com/office/drawing/2014/main" id="{43E18240-5B27-4D41-AFD9-40FCD2B90382}"/>
                      </a:ext>
                    </a:extLst>
                  </p:cNvPr>
                  <p:cNvPicPr>
                    <a:picLocks noGrp="1" noRot="1" noChangeAspect="1" noMove="1" noResize="1" noEditPoints="1" noAdjustHandles="1" noChangeArrowheads="1" noChangeShapeType="1" noCrop="1"/>
                  </p:cNvPicPr>
                  <p:nvPr/>
                </p:nvPicPr>
                <p:blipFill>
                  <a:blip r:embed="rId11"/>
                  <a:stretch>
                    <a:fillRect/>
                  </a:stretch>
                </p:blipFill>
                <p:spPr>
                  <a:xfrm>
                    <a:off x="5778642" y="5108008"/>
                    <a:ext cx="871467" cy="10027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Light Gray Cube">
                    <a:extLst>
                      <a:ext uri="{FF2B5EF4-FFF2-40B4-BE49-F238E27FC236}">
                        <a16:creationId xmlns:a16="http://schemas.microsoft.com/office/drawing/2014/main" id="{E23FCF84-7CBC-416A-9EC8-0A6CF234F2C7}"/>
                      </a:ext>
                    </a:extLst>
                  </p:cNvPr>
                  <p:cNvGraphicFramePr>
                    <a:graphicFrameLocks noChangeAspect="1"/>
                  </p:cNvGraphicFramePr>
                  <p:nvPr/>
                </p:nvGraphicFramePr>
                <p:xfrm>
                  <a:off x="7686316" y="-6794140"/>
                  <a:ext cx="2065813" cy="1877915"/>
                </p:xfrm>
                <a:graphic>
                  <a:graphicData uri="http://schemas.microsoft.com/office/drawing/2017/model3d">
                    <am3d:model3d r:embed="rId8">
                      <am3d:spPr>
                        <a:xfrm>
                          <a:off x="0" y="0"/>
                          <a:ext cx="579018" cy="52635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503534" ay="2172176" az="-10009952"/>
                        <am3d:postTrans dx="0" dy="0" dz="0"/>
                      </am3d:trans>
                      <am3d:raster rName="Office3DRenderer" rVer="16.0.8326">
                        <am3d:blip r:embed="rId12"/>
                      </am3d:raster>
                      <am3d:objViewport viewportSz="5533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Light Gray Cube">
                    <a:extLst>
                      <a:ext uri="{FF2B5EF4-FFF2-40B4-BE49-F238E27FC236}">
                        <a16:creationId xmlns:a16="http://schemas.microsoft.com/office/drawing/2014/main" id="{E23FCF84-7CBC-416A-9EC8-0A6CF234F2C7}"/>
                      </a:ext>
                    </a:extLst>
                  </p:cNvPr>
                  <p:cNvPicPr>
                    <a:picLocks noGrp="1" noRot="1" noChangeAspect="1" noMove="1" noResize="1" noEditPoints="1" noAdjustHandles="1" noChangeArrowheads="1" noChangeShapeType="1" noCrop="1"/>
                  </p:cNvPicPr>
                  <p:nvPr/>
                </p:nvPicPr>
                <p:blipFill>
                  <a:blip r:embed="rId12"/>
                  <a:stretch>
                    <a:fillRect/>
                  </a:stretch>
                </p:blipFill>
                <p:spPr>
                  <a:xfrm>
                    <a:off x="5733725" y="4327867"/>
                    <a:ext cx="579018" cy="5263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Light Gray Cube">
                    <a:extLst>
                      <a:ext uri="{FF2B5EF4-FFF2-40B4-BE49-F238E27FC236}">
                        <a16:creationId xmlns:a16="http://schemas.microsoft.com/office/drawing/2014/main" id="{F4FB74FF-1A7E-42DD-A6C6-7D5CBA0D8607}"/>
                      </a:ext>
                    </a:extLst>
                  </p:cNvPr>
                  <p:cNvGraphicFramePr>
                    <a:graphicFrameLocks noChangeAspect="1"/>
                  </p:cNvGraphicFramePr>
                  <p:nvPr/>
                </p:nvGraphicFramePr>
                <p:xfrm>
                  <a:off x="8758335" y="-7001693"/>
                  <a:ext cx="1625845" cy="1838419"/>
                </p:xfrm>
                <a:graphic>
                  <a:graphicData uri="http://schemas.microsoft.com/office/drawing/2017/model3d">
                    <am3d:model3d r:embed="rId8">
                      <am3d:spPr>
                        <a:xfrm>
                          <a:off x="0" y="0"/>
                          <a:ext cx="455701" cy="51528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719093" ay="2209328" az="-10138238"/>
                        <am3d:postTrans dx="0" dy="0" dz="0"/>
                      </am3d:trans>
                      <am3d:raster rName="Office3DRenderer" rVer="16.0.8326">
                        <am3d:blip r:embed="rId13"/>
                      </am3d:raster>
                      <am3d:objViewport viewportSz="5533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Light Gray Cube">
                    <a:extLst>
                      <a:ext uri="{FF2B5EF4-FFF2-40B4-BE49-F238E27FC236}">
                        <a16:creationId xmlns:a16="http://schemas.microsoft.com/office/drawing/2014/main" id="{F4FB74FF-1A7E-42DD-A6C6-7D5CBA0D8607}"/>
                      </a:ext>
                    </a:extLst>
                  </p:cNvPr>
                  <p:cNvPicPr>
                    <a:picLocks noGrp="1" noRot="1" noChangeAspect="1" noMove="1" noResize="1" noEditPoints="1" noAdjustHandles="1" noChangeArrowheads="1" noChangeShapeType="1" noCrop="1"/>
                  </p:cNvPicPr>
                  <p:nvPr/>
                </p:nvPicPr>
                <p:blipFill>
                  <a:blip r:embed="rId13"/>
                  <a:stretch>
                    <a:fillRect/>
                  </a:stretch>
                </p:blipFill>
                <p:spPr>
                  <a:xfrm>
                    <a:off x="6034197" y="4269693"/>
                    <a:ext cx="455701" cy="51528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Cube">
                    <a:extLst>
                      <a:ext uri="{FF2B5EF4-FFF2-40B4-BE49-F238E27FC236}">
                        <a16:creationId xmlns:a16="http://schemas.microsoft.com/office/drawing/2014/main" id="{CD747887-8C50-4DDE-9E6D-8FE83228C22D}"/>
                      </a:ext>
                    </a:extLst>
                  </p:cNvPr>
                  <p:cNvGraphicFramePr>
                    <a:graphicFrameLocks noChangeAspect="1"/>
                  </p:cNvGraphicFramePr>
                  <p:nvPr/>
                </p:nvGraphicFramePr>
                <p:xfrm>
                  <a:off x="7846569" y="-5878033"/>
                  <a:ext cx="3109211" cy="3120295"/>
                </p:xfrm>
                <a:graphic>
                  <a:graphicData uri="http://schemas.microsoft.com/office/drawing/2017/model3d">
                    <am3d:model3d r:embed="rId8">
                      <am3d:spPr>
                        <a:xfrm>
                          <a:off x="0" y="0"/>
                          <a:ext cx="871467" cy="874574"/>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06452" ay="3187929" az="85154"/>
                        <am3d:postTrans dx="0" dy="0" dz="0"/>
                      </am3d:trans>
                      <am3d:raster rName="Office3DRenderer" rVer="16.0.8326">
                        <am3d:blip r:embed="rId14"/>
                      </am3d:raster>
                      <am3d:objViewport viewportSz="11105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Cube">
                    <a:extLst>
                      <a:ext uri="{FF2B5EF4-FFF2-40B4-BE49-F238E27FC236}">
                        <a16:creationId xmlns:a16="http://schemas.microsoft.com/office/drawing/2014/main" id="{CD747887-8C50-4DDE-9E6D-8FE83228C22D}"/>
                      </a:ext>
                    </a:extLst>
                  </p:cNvPr>
                  <p:cNvPicPr>
                    <a:picLocks noGrp="1" noRot="1" noChangeAspect="1" noMove="1" noResize="1" noEditPoints="1" noAdjustHandles="1" noChangeArrowheads="1" noChangeShapeType="1" noCrop="1"/>
                  </p:cNvPicPr>
                  <p:nvPr/>
                </p:nvPicPr>
                <p:blipFill>
                  <a:blip r:embed="rId14"/>
                  <a:stretch>
                    <a:fillRect/>
                  </a:stretch>
                </p:blipFill>
                <p:spPr>
                  <a:xfrm>
                    <a:off x="5778642" y="4584639"/>
                    <a:ext cx="871467" cy="874574"/>
                  </a:xfrm>
                  <a:prstGeom prst="rect">
                    <a:avLst/>
                  </a:prstGeom>
                </p:spPr>
              </p:pic>
            </mc:Fallback>
          </mc:AlternateContent>
        </p:grpSp>
        <p:pic>
          <p:nvPicPr>
            <p:cNvPr id="11" name="Picture 10" descr="A screen shot of a computer&#10;&#10;Description automatically generated">
              <a:extLst>
                <a:ext uri="{FF2B5EF4-FFF2-40B4-BE49-F238E27FC236}">
                  <a16:creationId xmlns:a16="http://schemas.microsoft.com/office/drawing/2014/main" id="{9BB1C1EE-5D97-43B1-AE08-6C65ECE24596}"/>
                </a:ext>
              </a:extLst>
            </p:cNvPr>
            <p:cNvPicPr>
              <a:picLocks noChangeAspect="1"/>
            </p:cNvPicPr>
            <p:nvPr/>
          </p:nvPicPr>
          <p:blipFill>
            <a:blip r:embed="rId6">
              <a:biLevel thresh="2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790024" y="1873478"/>
              <a:ext cx="4123418" cy="4123418"/>
            </a:xfrm>
            <a:prstGeom prst="rect">
              <a:avLst/>
            </a:prstGeom>
            <a:scene3d>
              <a:camera prst="perspectiveLeft"/>
              <a:lightRig rig="threePt" dir="t"/>
            </a:scene3d>
          </p:spPr>
        </p:pic>
        <p:sp>
          <p:nvSpPr>
            <p:cNvPr id="13" name="Oval 12">
              <a:extLst>
                <a:ext uri="{FF2B5EF4-FFF2-40B4-BE49-F238E27FC236}">
                  <a16:creationId xmlns:a16="http://schemas.microsoft.com/office/drawing/2014/main" id="{E2E09FE5-D1B8-4FD5-8DBB-5262EB87F989}"/>
                </a:ext>
              </a:extLst>
            </p:cNvPr>
            <p:cNvSpPr/>
            <p:nvPr/>
          </p:nvSpPr>
          <p:spPr>
            <a:xfrm>
              <a:off x="5722239" y="5249637"/>
              <a:ext cx="266700" cy="323850"/>
            </a:xfrm>
            <a:prstGeom prst="ellipse">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Connector: Elbow 45">
            <a:extLst>
              <a:ext uri="{FF2B5EF4-FFF2-40B4-BE49-F238E27FC236}">
                <a16:creationId xmlns:a16="http://schemas.microsoft.com/office/drawing/2014/main" id="{C9EFA5B4-CB62-45AD-AA6E-82FF2E3D52AE}"/>
              </a:ext>
            </a:extLst>
          </p:cNvPr>
          <p:cNvCxnSpPr>
            <a:cxnSpLocks/>
          </p:cNvCxnSpPr>
          <p:nvPr/>
        </p:nvCxnSpPr>
        <p:spPr>
          <a:xfrm>
            <a:off x="5381625" y="5378078"/>
            <a:ext cx="444236" cy="308217"/>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884EAB1-8479-4CE4-B30D-016C51CA4FCE}"/>
              </a:ext>
            </a:extLst>
          </p:cNvPr>
          <p:cNvCxnSpPr>
            <a:cxnSpLocks/>
          </p:cNvCxnSpPr>
          <p:nvPr/>
        </p:nvCxnSpPr>
        <p:spPr>
          <a:xfrm flipV="1">
            <a:off x="5374164" y="5068913"/>
            <a:ext cx="404478" cy="309165"/>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B8CE9A4C-4E69-46B4-AF4B-BA0D98DB9430}"/>
              </a:ext>
            </a:extLst>
          </p:cNvPr>
          <p:cNvCxnSpPr>
            <a:cxnSpLocks/>
          </p:cNvCxnSpPr>
          <p:nvPr/>
        </p:nvCxnSpPr>
        <p:spPr>
          <a:xfrm rot="16200000" flipH="1">
            <a:off x="5978376" y="3814447"/>
            <a:ext cx="567343" cy="401324"/>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138762AA-06ED-45DC-8219-1B02A0EE1AC1}"/>
              </a:ext>
            </a:extLst>
          </p:cNvPr>
          <p:cNvCxnSpPr>
            <a:cxnSpLocks/>
          </p:cNvCxnSpPr>
          <p:nvPr/>
        </p:nvCxnSpPr>
        <p:spPr>
          <a:xfrm rot="16200000" flipH="1">
            <a:off x="5913115" y="3891705"/>
            <a:ext cx="540446" cy="238987"/>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2F94765-4E1E-40D9-95FD-E331BF15DDB7}"/>
              </a:ext>
            </a:extLst>
          </p:cNvPr>
          <p:cNvCxnSpPr>
            <a:cxnSpLocks/>
          </p:cNvCxnSpPr>
          <p:nvPr/>
        </p:nvCxnSpPr>
        <p:spPr>
          <a:xfrm rot="16200000" flipH="1">
            <a:off x="5793822" y="4004500"/>
            <a:ext cx="569744" cy="34616"/>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45175F-F7F9-4EAA-8BF0-933F124EFE70}"/>
              </a:ext>
            </a:extLst>
          </p:cNvPr>
          <p:cNvCxnSpPr>
            <a:cxnSpLocks/>
          </p:cNvCxnSpPr>
          <p:nvPr/>
        </p:nvCxnSpPr>
        <p:spPr>
          <a:xfrm rot="5400000">
            <a:off x="5703760" y="3970240"/>
            <a:ext cx="598831" cy="116423"/>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3" name="Title 3">
            <a:extLst>
              <a:ext uri="{FF2B5EF4-FFF2-40B4-BE49-F238E27FC236}">
                <a16:creationId xmlns:a16="http://schemas.microsoft.com/office/drawing/2014/main" id="{5987D6A4-1AC3-4E75-ADB9-95B440DD3EC5}"/>
              </a:ext>
            </a:extLst>
          </p:cNvPr>
          <p:cNvSpPr txBox="1">
            <a:spLocks/>
          </p:cNvSpPr>
          <p:nvPr/>
        </p:nvSpPr>
        <p:spPr>
          <a:xfrm>
            <a:off x="5808190" y="3550616"/>
            <a:ext cx="550656" cy="20163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800" dirty="0"/>
              <a:t>kitchen</a:t>
            </a:r>
          </a:p>
        </p:txBody>
      </p:sp>
      <p:sp>
        <p:nvSpPr>
          <p:cNvPr id="64" name="Title 3">
            <a:extLst>
              <a:ext uri="{FF2B5EF4-FFF2-40B4-BE49-F238E27FC236}">
                <a16:creationId xmlns:a16="http://schemas.microsoft.com/office/drawing/2014/main" id="{0486DFB4-BC26-4F42-93B1-B28C8F2A1333}"/>
              </a:ext>
            </a:extLst>
          </p:cNvPr>
          <p:cNvSpPr txBox="1">
            <a:spLocks/>
          </p:cNvSpPr>
          <p:nvPr/>
        </p:nvSpPr>
        <p:spPr>
          <a:xfrm>
            <a:off x="5128040" y="5177284"/>
            <a:ext cx="550656" cy="20163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800" dirty="0"/>
              <a:t>garage</a:t>
            </a:r>
          </a:p>
        </p:txBody>
      </p:sp>
    </p:spTree>
    <p:extLst>
      <p:ext uri="{BB962C8B-B14F-4D97-AF65-F5344CB8AC3E}">
        <p14:creationId xmlns:p14="http://schemas.microsoft.com/office/powerpoint/2010/main" val="191813120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21</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10/10/2020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23009" y="836414"/>
            <a:ext cx="7859191" cy="5412749"/>
          </a:xfrm>
          <a:prstGeom prst="rect">
            <a:avLst/>
          </a:prstGeom>
        </p:spPr>
      </p:pic>
      <p:sp>
        <p:nvSpPr>
          <p:cNvPr id="5" name="Rectangle 4">
            <a:extLst>
              <a:ext uri="{FF2B5EF4-FFF2-40B4-BE49-F238E27FC236}">
                <a16:creationId xmlns:a16="http://schemas.microsoft.com/office/drawing/2014/main" id="{3674602E-3887-1B4D-BE40-55E969238A77}"/>
              </a:ext>
            </a:extLst>
          </p:cNvPr>
          <p:cNvSpPr/>
          <p:nvPr/>
        </p:nvSpPr>
        <p:spPr>
          <a:xfrm>
            <a:off x="193902" y="220270"/>
            <a:ext cx="5317481" cy="584775"/>
          </a:xfrm>
          <a:prstGeom prst="rect">
            <a:avLst/>
          </a:prstGeom>
        </p:spPr>
        <p:txBody>
          <a:bodyPr wrap="none">
            <a:spAutoFit/>
          </a:bodyPr>
          <a:lstStyle/>
          <a:p>
            <a:r>
              <a:rPr lang="en-US" sz="3200" dirty="0"/>
              <a:t>How will the solution help?</a:t>
            </a:r>
          </a:p>
        </p:txBody>
      </p:sp>
    </p:spTree>
    <p:extLst>
      <p:ext uri="{BB962C8B-B14F-4D97-AF65-F5344CB8AC3E}">
        <p14:creationId xmlns:p14="http://schemas.microsoft.com/office/powerpoint/2010/main" val="2950763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10/10/2020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p:txBody>
          <a:bodyPr/>
          <a:lstStyle/>
          <a:p>
            <a:fld id="{BC24384F-C969-491A-B746-B529BCC5F8BF}" type="slidenum">
              <a:rPr lang="en-US" smtClean="0"/>
              <a:t>22</a:t>
            </a:fld>
            <a:endParaRPr lang="en-US"/>
          </a:p>
        </p:txBody>
      </p:sp>
      <p:pic>
        <p:nvPicPr>
          <p:cNvPr id="6" name="Picture 5">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8385" y="517071"/>
            <a:ext cx="6180910" cy="5364049"/>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23</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10/10/2020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24</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10/10/2020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A6B9-B818-4E2B-8784-DA67BE51668B}"/>
              </a:ext>
            </a:extLst>
          </p:cNvPr>
          <p:cNvSpPr>
            <a:spLocks noGrp="1"/>
          </p:cNvSpPr>
          <p:nvPr>
            <p:ph type="title"/>
          </p:nvPr>
        </p:nvSpPr>
        <p:spPr>
          <a:xfrm>
            <a:off x="157975" y="225078"/>
            <a:ext cx="4297156" cy="687383"/>
          </a:xfrm>
        </p:spPr>
        <p:txBody>
          <a:bodyPr>
            <a:normAutofit fontScale="90000"/>
          </a:bodyPr>
          <a:lstStyle/>
          <a:p>
            <a:r>
              <a:rPr lang="en-US" dirty="0"/>
              <a:t>Feedback Loop</a:t>
            </a:r>
          </a:p>
        </p:txBody>
      </p:sp>
      <p:sp>
        <p:nvSpPr>
          <p:cNvPr id="3" name="Date Placeholder 2">
            <a:extLst>
              <a:ext uri="{FF2B5EF4-FFF2-40B4-BE49-F238E27FC236}">
                <a16:creationId xmlns:a16="http://schemas.microsoft.com/office/drawing/2014/main" id="{518AADA9-A3C7-479C-AA80-053BA37049A7}"/>
              </a:ext>
            </a:extLst>
          </p:cNvPr>
          <p:cNvSpPr>
            <a:spLocks noGrp="1"/>
          </p:cNvSpPr>
          <p:nvPr>
            <p:ph type="dt" sz="half" idx="10"/>
          </p:nvPr>
        </p:nvSpPr>
        <p:spPr/>
        <p:txBody>
          <a:bodyPr/>
          <a:lstStyle/>
          <a:p>
            <a:fld id="{4117C24B-5EE4-4601-9610-EE3CBE771EDE}" type="datetime1">
              <a:rPr lang="en-US" smtClean="0"/>
              <a:t>10/10/2020</a:t>
            </a:fld>
            <a:endParaRPr lang="en-US" dirty="0"/>
          </a:p>
        </p:txBody>
      </p:sp>
      <p:sp>
        <p:nvSpPr>
          <p:cNvPr id="4" name="Footer Placeholder 3">
            <a:extLst>
              <a:ext uri="{FF2B5EF4-FFF2-40B4-BE49-F238E27FC236}">
                <a16:creationId xmlns:a16="http://schemas.microsoft.com/office/drawing/2014/main" id="{4383B439-7866-448B-89A9-FEB19C5F2725}"/>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5" name="Slide Number Placeholder 4">
            <a:extLst>
              <a:ext uri="{FF2B5EF4-FFF2-40B4-BE49-F238E27FC236}">
                <a16:creationId xmlns:a16="http://schemas.microsoft.com/office/drawing/2014/main" id="{4484FC80-FD67-4DB3-9E4A-6B4931D18429}"/>
              </a:ext>
            </a:extLst>
          </p:cNvPr>
          <p:cNvSpPr>
            <a:spLocks noGrp="1"/>
          </p:cNvSpPr>
          <p:nvPr>
            <p:ph type="sldNum" sz="quarter" idx="12"/>
          </p:nvPr>
        </p:nvSpPr>
        <p:spPr/>
        <p:txBody>
          <a:bodyPr/>
          <a:lstStyle/>
          <a:p>
            <a:fld id="{BC24384F-C969-491A-B746-B529BCC5F8BF}" type="slidenum">
              <a:rPr lang="en-US" smtClean="0"/>
              <a:pPr/>
              <a:t>25</a:t>
            </a:fld>
            <a:endParaRPr lang="en-US" dirty="0"/>
          </a:p>
        </p:txBody>
      </p:sp>
      <p:grpSp>
        <p:nvGrpSpPr>
          <p:cNvPr id="20" name="Group 19">
            <a:extLst>
              <a:ext uri="{FF2B5EF4-FFF2-40B4-BE49-F238E27FC236}">
                <a16:creationId xmlns:a16="http://schemas.microsoft.com/office/drawing/2014/main" id="{CC22BEEB-B51F-414B-9BDB-8A5C64E96347}"/>
              </a:ext>
            </a:extLst>
          </p:cNvPr>
          <p:cNvGrpSpPr/>
          <p:nvPr/>
        </p:nvGrpSpPr>
        <p:grpSpPr>
          <a:xfrm>
            <a:off x="317461" y="1021622"/>
            <a:ext cx="2999487" cy="1470126"/>
            <a:chOff x="2798687" y="2560320"/>
            <a:chExt cx="2999487" cy="1470126"/>
          </a:xfrm>
        </p:grpSpPr>
        <p:grpSp>
          <p:nvGrpSpPr>
            <p:cNvPr id="18" name="Group 17">
              <a:extLst>
                <a:ext uri="{FF2B5EF4-FFF2-40B4-BE49-F238E27FC236}">
                  <a16:creationId xmlns:a16="http://schemas.microsoft.com/office/drawing/2014/main" id="{D67E5E39-448D-4909-B66B-B8A22DA68FE7}"/>
                </a:ext>
              </a:extLst>
            </p:cNvPr>
            <p:cNvGrpSpPr/>
            <p:nvPr/>
          </p:nvGrpSpPr>
          <p:grpSpPr>
            <a:xfrm>
              <a:off x="4515783" y="2878583"/>
              <a:ext cx="1282391" cy="1100834"/>
              <a:chOff x="1293541" y="1690688"/>
              <a:chExt cx="1282391" cy="1100834"/>
            </a:xfrm>
          </p:grpSpPr>
          <p:sp>
            <p:nvSpPr>
              <p:cNvPr id="12" name="Rectangle 11">
                <a:extLst>
                  <a:ext uri="{FF2B5EF4-FFF2-40B4-BE49-F238E27FC236}">
                    <a16:creationId xmlns:a16="http://schemas.microsoft.com/office/drawing/2014/main" id="{B34201C7-FE23-4205-8F71-83F043282D41}"/>
                  </a:ext>
                </a:extLst>
              </p:cNvPr>
              <p:cNvSpPr/>
              <p:nvPr/>
            </p:nvSpPr>
            <p:spPr>
              <a:xfrm>
                <a:off x="2388337" y="1843088"/>
                <a:ext cx="187595" cy="56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EDD2C0-4BA7-4FFC-8C55-C75854936E68}"/>
                  </a:ext>
                </a:extLst>
              </p:cNvPr>
              <p:cNvSpPr/>
              <p:nvPr/>
            </p:nvSpPr>
            <p:spPr>
              <a:xfrm>
                <a:off x="1293541" y="2455127"/>
                <a:ext cx="1282391"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1</a:t>
                </a:r>
              </a:p>
            </p:txBody>
          </p:sp>
          <p:sp>
            <p:nvSpPr>
              <p:cNvPr id="8" name="Rectangle 7">
                <a:extLst>
                  <a:ext uri="{FF2B5EF4-FFF2-40B4-BE49-F238E27FC236}">
                    <a16:creationId xmlns:a16="http://schemas.microsoft.com/office/drawing/2014/main" id="{769A3329-E52C-4F56-895C-804397617628}"/>
                  </a:ext>
                </a:extLst>
              </p:cNvPr>
              <p:cNvSpPr/>
              <p:nvPr/>
            </p:nvSpPr>
            <p:spPr>
              <a:xfrm>
                <a:off x="1293541" y="2069945"/>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5</a:t>
                </a:r>
              </a:p>
            </p:txBody>
          </p:sp>
          <p:sp>
            <p:nvSpPr>
              <p:cNvPr id="9" name="Rectangle 8">
                <a:extLst>
                  <a:ext uri="{FF2B5EF4-FFF2-40B4-BE49-F238E27FC236}">
                    <a16:creationId xmlns:a16="http://schemas.microsoft.com/office/drawing/2014/main" id="{15180E1C-12E5-4CE1-B47B-F310A1A44AB8}"/>
                  </a:ext>
                </a:extLst>
              </p:cNvPr>
              <p:cNvSpPr/>
              <p:nvPr/>
            </p:nvSpPr>
            <p:spPr>
              <a:xfrm>
                <a:off x="2203992" y="2069944"/>
                <a:ext cx="1282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2</a:t>
                </a:r>
              </a:p>
            </p:txBody>
          </p:sp>
          <p:sp>
            <p:nvSpPr>
              <p:cNvPr id="10" name="Rectangle 9">
                <a:extLst>
                  <a:ext uri="{FF2B5EF4-FFF2-40B4-BE49-F238E27FC236}">
                    <a16:creationId xmlns:a16="http://schemas.microsoft.com/office/drawing/2014/main" id="{CC6226B3-C20F-4173-ADE2-73F24FB60F6F}"/>
                  </a:ext>
                </a:extLst>
              </p:cNvPr>
              <p:cNvSpPr/>
              <p:nvPr/>
            </p:nvSpPr>
            <p:spPr>
              <a:xfrm>
                <a:off x="1714268" y="1690689"/>
                <a:ext cx="433619" cy="715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4</a:t>
                </a:r>
              </a:p>
            </p:txBody>
          </p:sp>
          <p:sp>
            <p:nvSpPr>
              <p:cNvPr id="11" name="Rectangle 10">
                <a:extLst>
                  <a:ext uri="{FF2B5EF4-FFF2-40B4-BE49-F238E27FC236}">
                    <a16:creationId xmlns:a16="http://schemas.microsoft.com/office/drawing/2014/main" id="{7916D5FF-47E6-49D5-80CB-2B6B8195307E}"/>
                  </a:ext>
                </a:extLst>
              </p:cNvPr>
              <p:cNvSpPr/>
              <p:nvPr/>
            </p:nvSpPr>
            <p:spPr>
              <a:xfrm>
                <a:off x="2203992" y="1690688"/>
                <a:ext cx="3719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3</a:t>
                </a:r>
              </a:p>
            </p:txBody>
          </p:sp>
        </p:grpSp>
        <p:grpSp>
          <p:nvGrpSpPr>
            <p:cNvPr id="17" name="Group 16">
              <a:extLst>
                <a:ext uri="{FF2B5EF4-FFF2-40B4-BE49-F238E27FC236}">
                  <a16:creationId xmlns:a16="http://schemas.microsoft.com/office/drawing/2014/main" id="{6B3B4383-8E2E-4B56-AC84-8BC54DB8C52F}"/>
                </a:ext>
              </a:extLst>
            </p:cNvPr>
            <p:cNvGrpSpPr/>
            <p:nvPr/>
          </p:nvGrpSpPr>
          <p:grpSpPr>
            <a:xfrm>
              <a:off x="2798687" y="3108771"/>
              <a:ext cx="1851039" cy="921675"/>
              <a:chOff x="892161" y="2853433"/>
              <a:chExt cx="1851039" cy="921675"/>
            </a:xfrm>
          </p:grpSpPr>
          <p:sp>
            <p:nvSpPr>
              <p:cNvPr id="13" name="Rectangle 12">
                <a:extLst>
                  <a:ext uri="{FF2B5EF4-FFF2-40B4-BE49-F238E27FC236}">
                    <a16:creationId xmlns:a16="http://schemas.microsoft.com/office/drawing/2014/main" id="{0581C56A-3399-4D66-8A0C-9816F2624A40}"/>
                  </a:ext>
                </a:extLst>
              </p:cNvPr>
              <p:cNvSpPr/>
              <p:nvPr/>
            </p:nvSpPr>
            <p:spPr>
              <a:xfrm>
                <a:off x="1650380" y="2946284"/>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6</a:t>
                </a:r>
              </a:p>
            </p:txBody>
          </p:sp>
          <p:pic>
            <p:nvPicPr>
              <p:cNvPr id="15" name="Graphic 14" descr="Walk">
                <a:extLst>
                  <a:ext uri="{FF2B5EF4-FFF2-40B4-BE49-F238E27FC236}">
                    <a16:creationId xmlns:a16="http://schemas.microsoft.com/office/drawing/2014/main" id="{94019A4D-67AB-4E48-A196-C51F2850A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61" y="2860708"/>
                <a:ext cx="914400" cy="914400"/>
              </a:xfrm>
              <a:prstGeom prst="rect">
                <a:avLst/>
              </a:prstGeom>
            </p:spPr>
          </p:pic>
          <p:pic>
            <p:nvPicPr>
              <p:cNvPr id="16" name="Graphic 15" descr="Walk">
                <a:extLst>
                  <a:ext uri="{FF2B5EF4-FFF2-40B4-BE49-F238E27FC236}">
                    <a16:creationId xmlns:a16="http://schemas.microsoft.com/office/drawing/2014/main" id="{4792C2CF-62DC-47E0-959C-6846200DE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828800" y="2853433"/>
                <a:ext cx="914400" cy="914400"/>
              </a:xfrm>
              <a:prstGeom prst="rect">
                <a:avLst/>
              </a:prstGeom>
            </p:spPr>
          </p:pic>
        </p:grpSp>
        <p:sp>
          <p:nvSpPr>
            <p:cNvPr id="19" name="Arrow: Curved Down 18">
              <a:extLst>
                <a:ext uri="{FF2B5EF4-FFF2-40B4-BE49-F238E27FC236}">
                  <a16:creationId xmlns:a16="http://schemas.microsoft.com/office/drawing/2014/main" id="{1E2EA00F-95C2-4F25-99C8-BEDDF1AB47F0}"/>
                </a:ext>
              </a:extLst>
            </p:cNvPr>
            <p:cNvSpPr/>
            <p:nvPr/>
          </p:nvSpPr>
          <p:spPr>
            <a:xfrm>
              <a:off x="3735325" y="2560320"/>
              <a:ext cx="1042415" cy="548451"/>
            </a:xfrm>
            <a:prstGeom prst="curved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A1377EAA-1443-4E1C-B0C8-C8EED9D993DA}"/>
              </a:ext>
            </a:extLst>
          </p:cNvPr>
          <p:cNvSpPr txBox="1"/>
          <p:nvPr/>
        </p:nvSpPr>
        <p:spPr>
          <a:xfrm>
            <a:off x="776217" y="2579649"/>
            <a:ext cx="2353136" cy="369332"/>
          </a:xfrm>
          <a:prstGeom prst="rect">
            <a:avLst/>
          </a:prstGeom>
          <a:noFill/>
        </p:spPr>
        <p:txBody>
          <a:bodyPr wrap="square" rtlCol="0">
            <a:spAutoFit/>
          </a:bodyPr>
          <a:lstStyle/>
          <a:p>
            <a:r>
              <a:rPr lang="en-US" dirty="0"/>
              <a:t>Pro loading strategy</a:t>
            </a:r>
          </a:p>
        </p:txBody>
      </p:sp>
      <p:grpSp>
        <p:nvGrpSpPr>
          <p:cNvPr id="28" name="Group 27">
            <a:extLst>
              <a:ext uri="{FF2B5EF4-FFF2-40B4-BE49-F238E27FC236}">
                <a16:creationId xmlns:a16="http://schemas.microsoft.com/office/drawing/2014/main" id="{6296AE3A-405E-43B4-97C7-BED6F350E186}"/>
              </a:ext>
            </a:extLst>
          </p:cNvPr>
          <p:cNvGrpSpPr/>
          <p:nvPr/>
        </p:nvGrpSpPr>
        <p:grpSpPr>
          <a:xfrm>
            <a:off x="5644623" y="338015"/>
            <a:ext cx="2762252" cy="2762252"/>
            <a:chOff x="5638800" y="2971800"/>
            <a:chExt cx="914400" cy="914400"/>
          </a:xfrm>
        </p:grpSpPr>
        <p:pic>
          <p:nvPicPr>
            <p:cNvPr id="25" name="Graphic 24" descr="Computer">
              <a:extLst>
                <a:ext uri="{FF2B5EF4-FFF2-40B4-BE49-F238E27FC236}">
                  <a16:creationId xmlns:a16="http://schemas.microsoft.com/office/drawing/2014/main" id="{31CD773D-9F77-4C33-B91A-0B9C2FD58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7" name="Graphic 26" descr="Brain">
              <a:extLst>
                <a:ext uri="{FF2B5EF4-FFF2-40B4-BE49-F238E27FC236}">
                  <a16:creationId xmlns:a16="http://schemas.microsoft.com/office/drawing/2014/main" id="{6C591E0E-664E-4C05-BDBE-70A4EA1CA5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9336" y="3176825"/>
              <a:ext cx="378889" cy="378889"/>
            </a:xfrm>
            <a:prstGeom prst="rect">
              <a:avLst/>
            </a:prstGeom>
          </p:spPr>
        </p:pic>
      </p:grpSp>
      <p:sp>
        <p:nvSpPr>
          <p:cNvPr id="29" name="TextBox 28">
            <a:extLst>
              <a:ext uri="{FF2B5EF4-FFF2-40B4-BE49-F238E27FC236}">
                <a16:creationId xmlns:a16="http://schemas.microsoft.com/office/drawing/2014/main" id="{8E2EE539-1B14-4502-B409-A4A83288887E}"/>
              </a:ext>
            </a:extLst>
          </p:cNvPr>
          <p:cNvSpPr txBox="1"/>
          <p:nvPr/>
        </p:nvSpPr>
        <p:spPr>
          <a:xfrm>
            <a:off x="6129626" y="2579649"/>
            <a:ext cx="1832345" cy="369332"/>
          </a:xfrm>
          <a:prstGeom prst="rect">
            <a:avLst/>
          </a:prstGeom>
          <a:noFill/>
        </p:spPr>
        <p:txBody>
          <a:bodyPr wrap="square" rtlCol="0">
            <a:spAutoFit/>
          </a:bodyPr>
          <a:lstStyle/>
          <a:p>
            <a:r>
              <a:rPr lang="en-US" dirty="0"/>
              <a:t>Neural Network</a:t>
            </a:r>
          </a:p>
        </p:txBody>
      </p:sp>
      <p:sp>
        <p:nvSpPr>
          <p:cNvPr id="30" name="Arrow: Right 29">
            <a:extLst>
              <a:ext uri="{FF2B5EF4-FFF2-40B4-BE49-F238E27FC236}">
                <a16:creationId xmlns:a16="http://schemas.microsoft.com/office/drawing/2014/main" id="{0DF6A344-330D-4AC5-A413-B3EF9A8F538E}"/>
              </a:ext>
            </a:extLst>
          </p:cNvPr>
          <p:cNvSpPr/>
          <p:nvPr/>
        </p:nvSpPr>
        <p:spPr>
          <a:xfrm>
            <a:off x="3603732" y="1399435"/>
            <a:ext cx="1802870"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Training data</a:t>
            </a:r>
          </a:p>
        </p:txBody>
      </p:sp>
      <p:sp>
        <p:nvSpPr>
          <p:cNvPr id="33" name="TextBox 32">
            <a:extLst>
              <a:ext uri="{FF2B5EF4-FFF2-40B4-BE49-F238E27FC236}">
                <a16:creationId xmlns:a16="http://schemas.microsoft.com/office/drawing/2014/main" id="{5B5B966B-D6C6-4353-9B0B-F86EE92E38D4}"/>
              </a:ext>
            </a:extLst>
          </p:cNvPr>
          <p:cNvSpPr txBox="1"/>
          <p:nvPr/>
        </p:nvSpPr>
        <p:spPr>
          <a:xfrm>
            <a:off x="2345527" y="5365715"/>
            <a:ext cx="2471745" cy="369332"/>
          </a:xfrm>
          <a:prstGeom prst="rect">
            <a:avLst/>
          </a:prstGeom>
          <a:noFill/>
        </p:spPr>
        <p:txBody>
          <a:bodyPr wrap="square" rtlCol="0">
            <a:spAutoFit/>
          </a:bodyPr>
          <a:lstStyle/>
          <a:p>
            <a:r>
              <a:rPr lang="en-US" dirty="0"/>
              <a:t>User gives feedback</a:t>
            </a:r>
          </a:p>
        </p:txBody>
      </p:sp>
      <p:grpSp>
        <p:nvGrpSpPr>
          <p:cNvPr id="42" name="Group 41">
            <a:extLst>
              <a:ext uri="{FF2B5EF4-FFF2-40B4-BE49-F238E27FC236}">
                <a16:creationId xmlns:a16="http://schemas.microsoft.com/office/drawing/2014/main" id="{A8941759-DE2F-44E1-837D-5E9557B63127}"/>
              </a:ext>
            </a:extLst>
          </p:cNvPr>
          <p:cNvGrpSpPr/>
          <p:nvPr/>
        </p:nvGrpSpPr>
        <p:grpSpPr>
          <a:xfrm>
            <a:off x="2489950" y="3202607"/>
            <a:ext cx="2182898" cy="2182898"/>
            <a:chOff x="3816879" y="3420864"/>
            <a:chExt cx="2182898" cy="2182898"/>
          </a:xfrm>
        </p:grpSpPr>
        <p:pic>
          <p:nvPicPr>
            <p:cNvPr id="41" name="Graphic 40" descr="Couch">
              <a:extLst>
                <a:ext uri="{FF2B5EF4-FFF2-40B4-BE49-F238E27FC236}">
                  <a16:creationId xmlns:a16="http://schemas.microsoft.com/office/drawing/2014/main" id="{2453B284-5382-4DFA-9E6F-03558D230A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19114" y="3879507"/>
              <a:ext cx="489174" cy="489174"/>
            </a:xfrm>
            <a:prstGeom prst="rect">
              <a:avLst/>
            </a:prstGeom>
          </p:spPr>
        </p:pic>
        <p:pic>
          <p:nvPicPr>
            <p:cNvPr id="39" name="Graphic 38" descr="Box">
              <a:extLst>
                <a:ext uri="{FF2B5EF4-FFF2-40B4-BE49-F238E27FC236}">
                  <a16:creationId xmlns:a16="http://schemas.microsoft.com/office/drawing/2014/main" id="{6ED69196-E47C-40BF-AF0C-7A5B6848A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19114" y="4572031"/>
              <a:ext cx="489174" cy="489174"/>
            </a:xfrm>
            <a:prstGeom prst="rect">
              <a:avLst/>
            </a:prstGeom>
          </p:spPr>
        </p:pic>
        <p:pic>
          <p:nvPicPr>
            <p:cNvPr id="32" name="Graphic 31" descr="Smart Phone">
              <a:extLst>
                <a:ext uri="{FF2B5EF4-FFF2-40B4-BE49-F238E27FC236}">
                  <a16:creationId xmlns:a16="http://schemas.microsoft.com/office/drawing/2014/main" id="{21F34FBC-5B61-43A1-A4AB-A9690AA13C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79" y="3420864"/>
              <a:ext cx="2182898" cy="2182898"/>
            </a:xfrm>
            <a:prstGeom prst="rect">
              <a:avLst/>
            </a:prstGeom>
          </p:spPr>
        </p:pic>
        <p:pic>
          <p:nvPicPr>
            <p:cNvPr id="35" name="Graphic 34" descr="Checkmark">
              <a:extLst>
                <a:ext uri="{FF2B5EF4-FFF2-40B4-BE49-F238E27FC236}">
                  <a16:creationId xmlns:a16="http://schemas.microsoft.com/office/drawing/2014/main" id="{6B1CDA88-68A5-4A41-8053-05357DC5E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10375" y="4717207"/>
              <a:ext cx="256309" cy="256309"/>
            </a:xfrm>
            <a:prstGeom prst="rect">
              <a:avLst/>
            </a:prstGeom>
          </p:spPr>
        </p:pic>
        <p:pic>
          <p:nvPicPr>
            <p:cNvPr id="37" name="Graphic 36" descr="Close">
              <a:extLst>
                <a:ext uri="{FF2B5EF4-FFF2-40B4-BE49-F238E27FC236}">
                  <a16:creationId xmlns:a16="http://schemas.microsoft.com/office/drawing/2014/main" id="{D0D9EDE0-32F9-43AF-A3AA-CC00744F65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10374" y="4009165"/>
              <a:ext cx="256310" cy="256310"/>
            </a:xfrm>
            <a:prstGeom prst="rect">
              <a:avLst/>
            </a:prstGeom>
          </p:spPr>
        </p:pic>
      </p:grpSp>
      <p:sp>
        <p:nvSpPr>
          <p:cNvPr id="43" name="Arrow: Bent 42">
            <a:extLst>
              <a:ext uri="{FF2B5EF4-FFF2-40B4-BE49-F238E27FC236}">
                <a16:creationId xmlns:a16="http://schemas.microsoft.com/office/drawing/2014/main" id="{37C88B24-B524-4BF0-8E0C-AE7D3D6124CD}"/>
              </a:ext>
            </a:extLst>
          </p:cNvPr>
          <p:cNvSpPr/>
          <p:nvPr/>
        </p:nvSpPr>
        <p:spPr>
          <a:xfrm rot="16200000">
            <a:off x="1477754" y="3303792"/>
            <a:ext cx="1670779" cy="1263732"/>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0EC14DF1-03D1-45C1-9CDC-71F50D83E22B}"/>
              </a:ext>
            </a:extLst>
          </p:cNvPr>
          <p:cNvSpPr txBox="1"/>
          <p:nvPr/>
        </p:nvSpPr>
        <p:spPr>
          <a:xfrm>
            <a:off x="74390" y="3432435"/>
            <a:ext cx="2471745" cy="1200329"/>
          </a:xfrm>
          <a:prstGeom prst="rect">
            <a:avLst/>
          </a:prstGeom>
          <a:noFill/>
        </p:spPr>
        <p:txBody>
          <a:bodyPr wrap="square" rtlCol="0">
            <a:spAutoFit/>
          </a:bodyPr>
          <a:lstStyle/>
          <a:p>
            <a:r>
              <a:rPr lang="en-US" dirty="0"/>
              <a:t>Incorporate Feedback in to training data generation</a:t>
            </a:r>
          </a:p>
        </p:txBody>
      </p:sp>
      <p:grpSp>
        <p:nvGrpSpPr>
          <p:cNvPr id="56" name="Group 55">
            <a:extLst>
              <a:ext uri="{FF2B5EF4-FFF2-40B4-BE49-F238E27FC236}">
                <a16:creationId xmlns:a16="http://schemas.microsoft.com/office/drawing/2014/main" id="{3748F59B-EC25-4F5F-86CC-35D4F3316E1B}"/>
              </a:ext>
            </a:extLst>
          </p:cNvPr>
          <p:cNvGrpSpPr/>
          <p:nvPr/>
        </p:nvGrpSpPr>
        <p:grpSpPr>
          <a:xfrm>
            <a:off x="9708033" y="565979"/>
            <a:ext cx="2193890" cy="2193890"/>
            <a:chOff x="9596367" y="706051"/>
            <a:chExt cx="2193890" cy="2193890"/>
          </a:xfrm>
        </p:grpSpPr>
        <p:grpSp>
          <p:nvGrpSpPr>
            <p:cNvPr id="55" name="Group 54">
              <a:extLst>
                <a:ext uri="{FF2B5EF4-FFF2-40B4-BE49-F238E27FC236}">
                  <a16:creationId xmlns:a16="http://schemas.microsoft.com/office/drawing/2014/main" id="{F13911BF-5A57-4CD7-A6B4-ACD0E126AD90}"/>
                </a:ext>
              </a:extLst>
            </p:cNvPr>
            <p:cNvGrpSpPr/>
            <p:nvPr/>
          </p:nvGrpSpPr>
          <p:grpSpPr>
            <a:xfrm>
              <a:off x="10215093" y="1495743"/>
              <a:ext cx="1003096" cy="911144"/>
              <a:chOff x="8773186" y="1195968"/>
              <a:chExt cx="3482920" cy="3163647"/>
            </a:xfrm>
          </p:grpSpPr>
          <p:pic>
            <p:nvPicPr>
              <p:cNvPr id="46" name="Graphic 45" descr="Box">
                <a:extLst>
                  <a:ext uri="{FF2B5EF4-FFF2-40B4-BE49-F238E27FC236}">
                    <a16:creationId xmlns:a16="http://schemas.microsoft.com/office/drawing/2014/main" id="{0CE3C54D-8F48-4586-8AC4-E7417401D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6581" y="1195968"/>
                <a:ext cx="914400" cy="914400"/>
              </a:xfrm>
              <a:prstGeom prst="rect">
                <a:avLst/>
              </a:prstGeom>
            </p:spPr>
          </p:pic>
          <p:pic>
            <p:nvPicPr>
              <p:cNvPr id="48" name="Graphic 47" descr="Couch">
                <a:extLst>
                  <a:ext uri="{FF2B5EF4-FFF2-40B4-BE49-F238E27FC236}">
                    <a16:creationId xmlns:a16="http://schemas.microsoft.com/office/drawing/2014/main" id="{7A611759-71C5-440C-A252-AB5B3CB939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3186" y="2125347"/>
                <a:ext cx="2234268" cy="2234268"/>
              </a:xfrm>
              <a:prstGeom prst="rect">
                <a:avLst/>
              </a:prstGeom>
            </p:spPr>
          </p:pic>
          <p:pic>
            <p:nvPicPr>
              <p:cNvPr id="50" name="Graphic 49" descr="Lamp">
                <a:extLst>
                  <a:ext uri="{FF2B5EF4-FFF2-40B4-BE49-F238E27FC236}">
                    <a16:creationId xmlns:a16="http://schemas.microsoft.com/office/drawing/2014/main" id="{6F04EE25-BE83-44BD-B484-04EA2B8533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0723" y="1257843"/>
                <a:ext cx="1745383" cy="2467809"/>
              </a:xfrm>
              <a:prstGeom prst="rect">
                <a:avLst/>
              </a:prstGeom>
            </p:spPr>
          </p:pic>
          <p:pic>
            <p:nvPicPr>
              <p:cNvPr id="51" name="Graphic 50" descr="Box">
                <a:extLst>
                  <a:ext uri="{FF2B5EF4-FFF2-40B4-BE49-F238E27FC236}">
                    <a16:creationId xmlns:a16="http://schemas.microsoft.com/office/drawing/2014/main" id="{A424AA62-C9FD-4C12-B414-DF107A65B0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36716" y="1805606"/>
                <a:ext cx="914400" cy="914400"/>
              </a:xfrm>
              <a:prstGeom prst="rect">
                <a:avLst/>
              </a:prstGeom>
            </p:spPr>
          </p:pic>
          <p:pic>
            <p:nvPicPr>
              <p:cNvPr id="52" name="Graphic 51" descr="Box">
                <a:extLst>
                  <a:ext uri="{FF2B5EF4-FFF2-40B4-BE49-F238E27FC236}">
                    <a16:creationId xmlns:a16="http://schemas.microsoft.com/office/drawing/2014/main" id="{328B00F6-16A5-4E1B-AFBA-148D1F4841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056446" y="1805606"/>
                <a:ext cx="914400" cy="914400"/>
              </a:xfrm>
              <a:prstGeom prst="rect">
                <a:avLst/>
              </a:prstGeom>
            </p:spPr>
          </p:pic>
        </p:grpSp>
        <p:pic>
          <p:nvPicPr>
            <p:cNvPr id="54" name="Graphic 53" descr="Smart Phone">
              <a:extLst>
                <a:ext uri="{FF2B5EF4-FFF2-40B4-BE49-F238E27FC236}">
                  <a16:creationId xmlns:a16="http://schemas.microsoft.com/office/drawing/2014/main" id="{ED1DC79B-3B97-43D6-AE01-360D56FA33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96367" y="706051"/>
              <a:ext cx="2193890" cy="2193890"/>
            </a:xfrm>
            <a:prstGeom prst="rect">
              <a:avLst/>
            </a:prstGeom>
          </p:spPr>
        </p:pic>
      </p:grpSp>
      <p:sp>
        <p:nvSpPr>
          <p:cNvPr id="57" name="TextBox 56">
            <a:extLst>
              <a:ext uri="{FF2B5EF4-FFF2-40B4-BE49-F238E27FC236}">
                <a16:creationId xmlns:a16="http://schemas.microsoft.com/office/drawing/2014/main" id="{F6FA2333-6D3F-43C0-8411-6CA7FF062CB2}"/>
              </a:ext>
            </a:extLst>
          </p:cNvPr>
          <p:cNvSpPr txBox="1"/>
          <p:nvPr/>
        </p:nvSpPr>
        <p:spPr>
          <a:xfrm>
            <a:off x="10117850" y="2687024"/>
            <a:ext cx="2040167" cy="923330"/>
          </a:xfrm>
          <a:prstGeom prst="rect">
            <a:avLst/>
          </a:prstGeom>
          <a:noFill/>
        </p:spPr>
        <p:txBody>
          <a:bodyPr wrap="square" rtlCol="0">
            <a:spAutoFit/>
          </a:bodyPr>
          <a:lstStyle/>
          <a:p>
            <a:r>
              <a:rPr lang="en-US" dirty="0"/>
              <a:t>App generates 3D models of objects to move</a:t>
            </a:r>
          </a:p>
        </p:txBody>
      </p:sp>
      <p:sp>
        <p:nvSpPr>
          <p:cNvPr id="58" name="Arrow: Right 57">
            <a:extLst>
              <a:ext uri="{FF2B5EF4-FFF2-40B4-BE49-F238E27FC236}">
                <a16:creationId xmlns:a16="http://schemas.microsoft.com/office/drawing/2014/main" id="{361BD2C4-DE82-40A1-A47E-C52BD0086BCE}"/>
              </a:ext>
            </a:extLst>
          </p:cNvPr>
          <p:cNvSpPr/>
          <p:nvPr/>
        </p:nvSpPr>
        <p:spPr>
          <a:xfrm rot="20210816" flipH="1">
            <a:off x="8432477" y="1055660"/>
            <a:ext cx="1579236"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Input</a:t>
            </a:r>
          </a:p>
        </p:txBody>
      </p:sp>
      <p:sp>
        <p:nvSpPr>
          <p:cNvPr id="59" name="Arrow: Right 58">
            <a:extLst>
              <a:ext uri="{FF2B5EF4-FFF2-40B4-BE49-F238E27FC236}">
                <a16:creationId xmlns:a16="http://schemas.microsoft.com/office/drawing/2014/main" id="{21C9FB15-534D-414B-A21C-08887081E663}"/>
              </a:ext>
            </a:extLst>
          </p:cNvPr>
          <p:cNvSpPr/>
          <p:nvPr/>
        </p:nvSpPr>
        <p:spPr>
          <a:xfrm rot="2028367">
            <a:off x="8219260" y="3010622"/>
            <a:ext cx="1811551"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Output</a:t>
            </a:r>
          </a:p>
        </p:txBody>
      </p:sp>
      <p:grpSp>
        <p:nvGrpSpPr>
          <p:cNvPr id="83" name="Group 82">
            <a:extLst>
              <a:ext uri="{FF2B5EF4-FFF2-40B4-BE49-F238E27FC236}">
                <a16:creationId xmlns:a16="http://schemas.microsoft.com/office/drawing/2014/main" id="{C73C7E9D-B545-4AC5-9A9D-B2AB71AA86D1}"/>
              </a:ext>
            </a:extLst>
          </p:cNvPr>
          <p:cNvGrpSpPr/>
          <p:nvPr/>
        </p:nvGrpSpPr>
        <p:grpSpPr>
          <a:xfrm>
            <a:off x="9671471" y="3884151"/>
            <a:ext cx="2193890" cy="2509149"/>
            <a:chOff x="8575760" y="3884151"/>
            <a:chExt cx="2193890" cy="2509149"/>
          </a:xfrm>
        </p:grpSpPr>
        <p:pic>
          <p:nvPicPr>
            <p:cNvPr id="64" name="Graphic 63" descr="Couch">
              <a:extLst>
                <a:ext uri="{FF2B5EF4-FFF2-40B4-BE49-F238E27FC236}">
                  <a16:creationId xmlns:a16="http://schemas.microsoft.com/office/drawing/2014/main" id="{B7C622D4-5324-4DCD-9821-DE9FFF666F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11072" y="4928773"/>
              <a:ext cx="643479" cy="643479"/>
            </a:xfrm>
            <a:prstGeom prst="rect">
              <a:avLst/>
            </a:prstGeom>
          </p:spPr>
        </p:pic>
        <p:pic>
          <p:nvPicPr>
            <p:cNvPr id="65" name="Graphic 64" descr="Lamp">
              <a:extLst>
                <a:ext uri="{FF2B5EF4-FFF2-40B4-BE49-F238E27FC236}">
                  <a16:creationId xmlns:a16="http://schemas.microsoft.com/office/drawing/2014/main" id="{72B7C2E4-6518-41F7-AAD5-17692C2248F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29888" y="4602783"/>
              <a:ext cx="502678" cy="710740"/>
            </a:xfrm>
            <a:prstGeom prst="rect">
              <a:avLst/>
            </a:prstGeom>
          </p:spPr>
        </p:pic>
        <p:pic>
          <p:nvPicPr>
            <p:cNvPr id="62" name="Graphic 61" descr="Smart Phone">
              <a:extLst>
                <a:ext uri="{FF2B5EF4-FFF2-40B4-BE49-F238E27FC236}">
                  <a16:creationId xmlns:a16="http://schemas.microsoft.com/office/drawing/2014/main" id="{B07F2C9B-A0B7-4A50-87CE-C88F661295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75760" y="3884151"/>
              <a:ext cx="2193890" cy="2193890"/>
            </a:xfrm>
            <a:prstGeom prst="rect">
              <a:avLst/>
            </a:prstGeom>
          </p:spPr>
        </p:pic>
        <p:sp>
          <p:nvSpPr>
            <p:cNvPr id="68" name="TextBox 67">
              <a:extLst>
                <a:ext uri="{FF2B5EF4-FFF2-40B4-BE49-F238E27FC236}">
                  <a16:creationId xmlns:a16="http://schemas.microsoft.com/office/drawing/2014/main" id="{8A3D670A-06D2-4A15-B165-62A823A268BA}"/>
                </a:ext>
              </a:extLst>
            </p:cNvPr>
            <p:cNvSpPr txBox="1"/>
            <p:nvPr/>
          </p:nvSpPr>
          <p:spPr>
            <a:xfrm>
              <a:off x="9008612" y="6023968"/>
              <a:ext cx="1639886" cy="369332"/>
            </a:xfrm>
            <a:prstGeom prst="rect">
              <a:avLst/>
            </a:prstGeom>
            <a:noFill/>
          </p:spPr>
          <p:txBody>
            <a:bodyPr wrap="square" rtlCol="0">
              <a:spAutoFit/>
            </a:bodyPr>
            <a:lstStyle/>
            <a:p>
              <a:r>
                <a:rPr lang="en-US" dirty="0"/>
                <a:t>Loading Plan</a:t>
              </a:r>
            </a:p>
          </p:txBody>
        </p:sp>
        <p:sp>
          <p:nvSpPr>
            <p:cNvPr id="70" name="Rectangle 69">
              <a:extLst>
                <a:ext uri="{FF2B5EF4-FFF2-40B4-BE49-F238E27FC236}">
                  <a16:creationId xmlns:a16="http://schemas.microsoft.com/office/drawing/2014/main" id="{0B2A98AA-5B81-475A-B14E-4D2207C6C6C6}"/>
                </a:ext>
              </a:extLst>
            </p:cNvPr>
            <p:cNvSpPr/>
            <p:nvPr/>
          </p:nvSpPr>
          <p:spPr>
            <a:xfrm>
              <a:off x="9420477" y="5076824"/>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1" name="Rectangle 70">
              <a:extLst>
                <a:ext uri="{FF2B5EF4-FFF2-40B4-BE49-F238E27FC236}">
                  <a16:creationId xmlns:a16="http://schemas.microsoft.com/office/drawing/2014/main" id="{49DABD4F-C476-4ADD-AF15-BAFC906FD771}"/>
                </a:ext>
              </a:extLst>
            </p:cNvPr>
            <p:cNvSpPr/>
            <p:nvPr/>
          </p:nvSpPr>
          <p:spPr>
            <a:xfrm>
              <a:off x="9427471" y="465214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2" name="Rectangle 71">
              <a:extLst>
                <a:ext uri="{FF2B5EF4-FFF2-40B4-BE49-F238E27FC236}">
                  <a16:creationId xmlns:a16="http://schemas.microsoft.com/office/drawing/2014/main" id="{F3845F33-E6DA-4D08-B36C-61D8077E9758}"/>
                </a:ext>
              </a:extLst>
            </p:cNvPr>
            <p:cNvSpPr/>
            <p:nvPr/>
          </p:nvSpPr>
          <p:spPr>
            <a:xfrm>
              <a:off x="9427471" y="486591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grpSp>
      <p:grpSp>
        <p:nvGrpSpPr>
          <p:cNvPr id="82" name="Group 81">
            <a:extLst>
              <a:ext uri="{FF2B5EF4-FFF2-40B4-BE49-F238E27FC236}">
                <a16:creationId xmlns:a16="http://schemas.microsoft.com/office/drawing/2014/main" id="{7B5D95CF-A872-4F32-9144-E1BADA803067}"/>
              </a:ext>
            </a:extLst>
          </p:cNvPr>
          <p:cNvGrpSpPr/>
          <p:nvPr/>
        </p:nvGrpSpPr>
        <p:grpSpPr>
          <a:xfrm>
            <a:off x="5434396" y="3248775"/>
            <a:ext cx="3499991" cy="2806736"/>
            <a:chOff x="4949402" y="2484148"/>
            <a:chExt cx="3499991" cy="2806736"/>
          </a:xfrm>
        </p:grpSpPr>
        <p:pic>
          <p:nvPicPr>
            <p:cNvPr id="77" name="Graphic 76" descr="Truck">
              <a:extLst>
                <a:ext uri="{FF2B5EF4-FFF2-40B4-BE49-F238E27FC236}">
                  <a16:creationId xmlns:a16="http://schemas.microsoft.com/office/drawing/2014/main" id="{A1D1CDED-88CA-4714-BF69-A4CDBD812FB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15036" y="2484148"/>
              <a:ext cx="2334357" cy="2334357"/>
            </a:xfrm>
            <a:prstGeom prst="rect">
              <a:avLst/>
            </a:prstGeom>
          </p:spPr>
        </p:pic>
        <p:grpSp>
          <p:nvGrpSpPr>
            <p:cNvPr id="81" name="Group 80">
              <a:extLst>
                <a:ext uri="{FF2B5EF4-FFF2-40B4-BE49-F238E27FC236}">
                  <a16:creationId xmlns:a16="http://schemas.microsoft.com/office/drawing/2014/main" id="{E142056D-3D76-4CAA-84F3-C7912262492A}"/>
                </a:ext>
              </a:extLst>
            </p:cNvPr>
            <p:cNvGrpSpPr/>
            <p:nvPr/>
          </p:nvGrpSpPr>
          <p:grpSpPr>
            <a:xfrm>
              <a:off x="4949402" y="3842195"/>
              <a:ext cx="2827779" cy="1448689"/>
              <a:chOff x="4949402" y="3842195"/>
              <a:chExt cx="2827779" cy="1448689"/>
            </a:xfrm>
          </p:grpSpPr>
          <p:pic>
            <p:nvPicPr>
              <p:cNvPr id="73" name="Graphic 72" descr="Walk">
                <a:extLst>
                  <a:ext uri="{FF2B5EF4-FFF2-40B4-BE49-F238E27FC236}">
                    <a16:creationId xmlns:a16="http://schemas.microsoft.com/office/drawing/2014/main" id="{956CF338-0503-47D0-A06F-FE06C13D6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402" y="4248884"/>
                <a:ext cx="914400" cy="914400"/>
              </a:xfrm>
              <a:prstGeom prst="rect">
                <a:avLst/>
              </a:prstGeom>
            </p:spPr>
          </p:pic>
          <p:pic>
            <p:nvPicPr>
              <p:cNvPr id="74" name="Graphic 73" descr="Walk">
                <a:extLst>
                  <a:ext uri="{FF2B5EF4-FFF2-40B4-BE49-F238E27FC236}">
                    <a16:creationId xmlns:a16="http://schemas.microsoft.com/office/drawing/2014/main" id="{26F7B47D-36C2-4462-BA5A-2DB22F7A7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62781" y="4247406"/>
                <a:ext cx="914400" cy="914400"/>
              </a:xfrm>
              <a:prstGeom prst="rect">
                <a:avLst/>
              </a:prstGeom>
            </p:spPr>
          </p:pic>
          <p:pic>
            <p:nvPicPr>
              <p:cNvPr id="80" name="Graphic 79" descr="Couch">
                <a:extLst>
                  <a:ext uri="{FF2B5EF4-FFF2-40B4-BE49-F238E27FC236}">
                    <a16:creationId xmlns:a16="http://schemas.microsoft.com/office/drawing/2014/main" id="{2A6F5A95-5BBC-49AE-B8A5-3FE071289B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389" y="3842195"/>
                <a:ext cx="1448689" cy="1448689"/>
              </a:xfrm>
              <a:prstGeom prst="rect">
                <a:avLst/>
              </a:prstGeom>
            </p:spPr>
          </p:pic>
        </p:grpSp>
      </p:grpSp>
      <p:sp>
        <p:nvSpPr>
          <p:cNvPr id="84" name="TextBox 83">
            <a:extLst>
              <a:ext uri="{FF2B5EF4-FFF2-40B4-BE49-F238E27FC236}">
                <a16:creationId xmlns:a16="http://schemas.microsoft.com/office/drawing/2014/main" id="{8F808962-1F47-4028-B2F7-F33EFA8A86A9}"/>
              </a:ext>
            </a:extLst>
          </p:cNvPr>
          <p:cNvSpPr txBox="1"/>
          <p:nvPr/>
        </p:nvSpPr>
        <p:spPr>
          <a:xfrm>
            <a:off x="6111701" y="5900638"/>
            <a:ext cx="2471745" cy="369332"/>
          </a:xfrm>
          <a:prstGeom prst="rect">
            <a:avLst/>
          </a:prstGeom>
          <a:noFill/>
        </p:spPr>
        <p:txBody>
          <a:bodyPr wrap="square" rtlCol="0">
            <a:spAutoFit/>
          </a:bodyPr>
          <a:lstStyle/>
          <a:p>
            <a:r>
              <a:rPr lang="en-US" dirty="0"/>
              <a:t>User follows plan</a:t>
            </a:r>
          </a:p>
        </p:txBody>
      </p:sp>
      <p:sp>
        <p:nvSpPr>
          <p:cNvPr id="85" name="Arrow: Left 84">
            <a:extLst>
              <a:ext uri="{FF2B5EF4-FFF2-40B4-BE49-F238E27FC236}">
                <a16:creationId xmlns:a16="http://schemas.microsoft.com/office/drawing/2014/main" id="{9B358110-C03B-4D80-9913-1A1FA252F70B}"/>
              </a:ext>
            </a:extLst>
          </p:cNvPr>
          <p:cNvSpPr/>
          <p:nvPr/>
        </p:nvSpPr>
        <p:spPr>
          <a:xfrm>
            <a:off x="8309384" y="5147493"/>
            <a:ext cx="1645391"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Instructions</a:t>
            </a:r>
          </a:p>
        </p:txBody>
      </p:sp>
      <p:sp>
        <p:nvSpPr>
          <p:cNvPr id="86" name="Arrow: Left 85">
            <a:extLst>
              <a:ext uri="{FF2B5EF4-FFF2-40B4-BE49-F238E27FC236}">
                <a16:creationId xmlns:a16="http://schemas.microsoft.com/office/drawing/2014/main" id="{E8C01911-0936-49CC-8A57-2E60E35ABDDA}"/>
              </a:ext>
            </a:extLst>
          </p:cNvPr>
          <p:cNvSpPr/>
          <p:nvPr/>
        </p:nvSpPr>
        <p:spPr>
          <a:xfrm>
            <a:off x="4575368" y="4047218"/>
            <a:ext cx="1593588"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Experience</a:t>
            </a:r>
          </a:p>
        </p:txBody>
      </p:sp>
    </p:spTree>
    <p:extLst>
      <p:ext uri="{BB962C8B-B14F-4D97-AF65-F5344CB8AC3E}">
        <p14:creationId xmlns:p14="http://schemas.microsoft.com/office/powerpoint/2010/main" val="2163255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47E2D8-A2F9-4BF3-9080-B333D26F9BC0}"/>
              </a:ext>
            </a:extLst>
          </p:cNvPr>
          <p:cNvSpPr>
            <a:spLocks noGrp="1"/>
          </p:cNvSpPr>
          <p:nvPr>
            <p:ph type="title"/>
          </p:nvPr>
        </p:nvSpPr>
        <p:spPr>
          <a:xfrm>
            <a:off x="237309" y="0"/>
            <a:ext cx="10515600" cy="1325563"/>
          </a:xfrm>
        </p:spPr>
        <p:txBody>
          <a:bodyPr/>
          <a:lstStyle/>
          <a:p>
            <a:r>
              <a:rPr lang="en-US" dirty="0"/>
              <a:t>Major Functional Components</a:t>
            </a:r>
          </a:p>
        </p:txBody>
      </p:sp>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10/10/2020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26</a:t>
            </a:fld>
            <a:endParaRPr lang="en-US"/>
          </a:p>
        </p:txBody>
      </p:sp>
      <p:pic>
        <p:nvPicPr>
          <p:cNvPr id="7" name="Picture 6" descr="Graphical user interface&#10;&#10;Description automatically generated">
            <a:extLst>
              <a:ext uri="{FF2B5EF4-FFF2-40B4-BE49-F238E27FC236}">
                <a16:creationId xmlns:a16="http://schemas.microsoft.com/office/drawing/2014/main" id="{42A98EBD-D986-4EE7-8A50-36D200621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87" y="1185862"/>
            <a:ext cx="10106025" cy="4486275"/>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27</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10/10/2020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28</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10/10/2020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1915974"/>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800" b="1" dirty="0">
                <a:latin typeface="Calibri" panose="020F0502020204030204" pitchFamily="34" charset="0"/>
                <a:ea typeface="Calibri" panose="020F0502020204030204" pitchFamily="34" charset="0"/>
                <a:cs typeface="Times New Roman" panose="02020603050405020304" pitchFamily="18" charset="0"/>
              </a:rPr>
              <a:t>Replace Manual Labor</a:t>
            </a:r>
          </a:p>
          <a:p>
            <a:pPr marL="800100" lvl="1" indent="-342900">
              <a:lnSpc>
                <a:spcPct val="107000"/>
              </a:lnSpc>
              <a:buFont typeface="Symbol" panose="05050102010706020507" pitchFamily="18" charset="2"/>
              <a:buChar char=""/>
            </a:pPr>
            <a:r>
              <a:rPr lang="en-US" sz="28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Symbol" panose="05050102010706020507" pitchFamily="18" charset="2"/>
              <a:buChar char=""/>
            </a:pPr>
            <a:r>
              <a:rPr lang="en-US" sz="28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Symbol" panose="05050102010706020507" pitchFamily="18" charset="2"/>
              <a:buChar char=""/>
            </a:pPr>
            <a:r>
              <a:rPr lang="en-US" sz="2800" b="1" dirty="0">
                <a:latin typeface="Calibri" panose="020F0502020204030204" pitchFamily="34" charset="0"/>
                <a:ea typeface="Calibri" panose="020F0502020204030204" pitchFamily="34" charset="0"/>
                <a:cs typeface="Times New Roman" panose="02020603050405020304" pitchFamily="18" charset="0"/>
              </a:rPr>
              <a:t>Assist in the driving process</a:t>
            </a:r>
          </a:p>
        </p:txBody>
      </p:sp>
    </p:spTree>
    <p:extLst>
      <p:ext uri="{BB962C8B-B14F-4D97-AF65-F5344CB8AC3E}">
        <p14:creationId xmlns:p14="http://schemas.microsoft.com/office/powerpoint/2010/main" val="2497360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1960" y="64008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2"/>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3"/>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4"/>
              </a:rPr>
              <a:t>CC BY</a:t>
            </a:r>
            <a:endParaRPr lang="en-US" sz="9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fontScale="85000" lnSpcReduction="20000"/>
          </a:bodyPr>
          <a:lstStyle/>
          <a:p>
            <a:r>
              <a:rPr lang="en-US" dirty="0"/>
              <a:t>Team Biography: 4</a:t>
            </a:r>
          </a:p>
          <a:p>
            <a:r>
              <a:rPr lang="en-US" dirty="0"/>
              <a:t>The Problem: 5-13</a:t>
            </a:r>
          </a:p>
          <a:p>
            <a:pPr lvl="1"/>
            <a:r>
              <a:rPr lang="en-US" dirty="0"/>
              <a:t>Problem Statement: 5</a:t>
            </a:r>
          </a:p>
          <a:p>
            <a:pPr lvl="1"/>
            <a:r>
              <a:rPr lang="en-US" dirty="0"/>
              <a:t>Problem Characteristics: 6-10</a:t>
            </a:r>
          </a:p>
          <a:p>
            <a:pPr lvl="1"/>
            <a:r>
              <a:rPr lang="en-US" dirty="0"/>
              <a:t>Summary: 11</a:t>
            </a:r>
          </a:p>
          <a:p>
            <a:pPr lvl="1"/>
            <a:r>
              <a:rPr lang="en-US" dirty="0"/>
              <a:t>Current Process Flow: 12-13</a:t>
            </a:r>
          </a:p>
          <a:p>
            <a:r>
              <a:rPr lang="en-US" dirty="0"/>
              <a:t>The Solution: 14 – 21</a:t>
            </a:r>
          </a:p>
          <a:p>
            <a:pPr lvl="1"/>
            <a:r>
              <a:rPr lang="en-US" dirty="0"/>
              <a:t>Solution Statement: 14</a:t>
            </a:r>
          </a:p>
          <a:p>
            <a:pPr lvl="1"/>
            <a:r>
              <a:rPr lang="en-US" dirty="0"/>
              <a:t>Solution Characteristics: 15</a:t>
            </a:r>
          </a:p>
          <a:p>
            <a:pPr lvl="1"/>
            <a:r>
              <a:rPr lang="en-US" dirty="0"/>
              <a:t>New Process Flow: 16-19</a:t>
            </a:r>
          </a:p>
          <a:p>
            <a:pPr lvl="1"/>
            <a:r>
              <a:rPr lang="en-US" dirty="0"/>
              <a:t>Feedback Loop: 20</a:t>
            </a:r>
          </a:p>
          <a:p>
            <a:pPr lvl="1"/>
            <a:r>
              <a:rPr lang="en-US" dirty="0"/>
              <a:t>Functional Components: 21</a:t>
            </a:r>
          </a:p>
          <a:p>
            <a:r>
              <a:rPr lang="en-US" dirty="0"/>
              <a:t>References: 29</a:t>
            </a:r>
          </a:p>
          <a:p>
            <a:r>
              <a:rPr lang="en-US" dirty="0"/>
              <a:t>Glossary: 30</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10/10/2020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19000" y="457200"/>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3" name="CustomShape 2"/>
          <p:cNvSpPr/>
          <p:nvPr/>
        </p:nvSpPr>
        <p:spPr>
          <a:xfrm>
            <a:off x="731880" y="2432160"/>
            <a:ext cx="10514520" cy="34192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280">
              <a:lnSpc>
                <a:spcPct val="100000"/>
              </a:lnSpc>
              <a:spcBef>
                <a:spcPts val="1417"/>
              </a:spcBef>
              <a:buClr>
                <a:srgbClr val="000000"/>
              </a:buClr>
              <a:buSzPct val="45000"/>
              <a:buFont typeface="Wingdings" charset="2"/>
              <a:buChar char=""/>
            </a:pPr>
            <a:r>
              <a:rPr lang="en-US" sz="2800" b="0" strike="noStrike" spc="-1">
                <a:solidFill>
                  <a:srgbClr val="FFFFFF"/>
                </a:solidFill>
                <a:latin typeface="Gulim"/>
                <a:ea typeface="DejaVu Sans"/>
              </a:rPr>
              <a:t>Users of the application will benefit from:</a:t>
            </a:r>
            <a:endParaRPr lang="en-US" sz="2800" b="0" strike="noStrike" spc="-1">
              <a:latin typeface="Arial"/>
            </a:endParaRPr>
          </a:p>
          <a:p>
            <a:pPr marL="864000" lvl="1" indent="-323280">
              <a:lnSpc>
                <a:spcPct val="100000"/>
              </a:lnSpc>
              <a:spcBef>
                <a:spcPts val="1134"/>
              </a:spcBef>
              <a:buClr>
                <a:srgbClr val="000000"/>
              </a:buClr>
              <a:buSzPct val="75000"/>
              <a:buFont typeface="Symbol"/>
              <a:buChar char=""/>
            </a:pPr>
            <a:r>
              <a:rPr lang="en-US" sz="2000" b="0" strike="noStrike" spc="-1">
                <a:solidFill>
                  <a:srgbClr val="FFFFFF"/>
                </a:solidFill>
                <a:latin typeface="Gulim"/>
                <a:ea typeface="DejaVu Sans"/>
              </a:rPr>
              <a:t>Being shown how to pack boxes for increased organization.</a:t>
            </a:r>
            <a:endParaRPr lang="en-US" sz="2000" b="0" strike="noStrike" spc="-1">
              <a:latin typeface="Arial"/>
            </a:endParaRPr>
          </a:p>
          <a:p>
            <a:pPr marL="864000" lvl="1" indent="-323280">
              <a:lnSpc>
                <a:spcPct val="100000"/>
              </a:lnSpc>
              <a:spcBef>
                <a:spcPts val="1134"/>
              </a:spcBef>
              <a:buClr>
                <a:srgbClr val="000000"/>
              </a:buClr>
              <a:buSzPct val="75000"/>
              <a:buFont typeface="Symbol"/>
              <a:buChar char=""/>
            </a:pPr>
            <a:r>
              <a:rPr lang="en-US" sz="2000" b="0" strike="noStrike" spc="-1">
                <a:solidFill>
                  <a:srgbClr val="FFFFFF"/>
                </a:solidFill>
                <a:latin typeface="Gulim"/>
                <a:ea typeface="DejaVu Sans"/>
              </a:rPr>
              <a:t>Being shown how to properly load their truck for increased efficiency.</a:t>
            </a:r>
            <a:endParaRPr lang="en-US" sz="2000" b="0" strike="noStrike" spc="-1">
              <a:latin typeface="Arial"/>
            </a:endParaRPr>
          </a:p>
          <a:p>
            <a:pPr marL="864000" lvl="1" indent="-323280">
              <a:lnSpc>
                <a:spcPct val="100000"/>
              </a:lnSpc>
              <a:spcBef>
                <a:spcPts val="1134"/>
              </a:spcBef>
              <a:buClr>
                <a:srgbClr val="000000"/>
              </a:buClr>
              <a:buSzPct val="75000"/>
              <a:buFont typeface="Symbol"/>
              <a:buChar char=""/>
            </a:pPr>
            <a:r>
              <a:rPr lang="en-US" sz="2000" b="0" strike="noStrike" spc="-1">
                <a:solidFill>
                  <a:srgbClr val="FFFFFF"/>
                </a:solidFill>
                <a:latin typeface="Gulim"/>
                <a:ea typeface="DejaVu Sans"/>
              </a:rPr>
              <a:t>Being provided with a database of useful tips from professional movers.</a:t>
            </a:r>
            <a:endParaRPr lang="en-US" sz="2000" b="0" strike="noStrike" spc="-1">
              <a:latin typeface="Arial"/>
            </a:endParaRPr>
          </a:p>
          <a:p>
            <a:pPr marL="864000" lvl="1" indent="-323280">
              <a:lnSpc>
                <a:spcPct val="100000"/>
              </a:lnSpc>
              <a:spcBef>
                <a:spcPts val="1134"/>
              </a:spcBef>
              <a:buClr>
                <a:srgbClr val="000000"/>
              </a:buClr>
              <a:buSzPct val="75000"/>
              <a:buFont typeface="Symbol"/>
              <a:buChar char=""/>
            </a:pPr>
            <a:r>
              <a:rPr lang="en-US" sz="2000" b="0" strike="noStrike" spc="-1">
                <a:solidFill>
                  <a:srgbClr val="FFFFFF"/>
                </a:solidFill>
                <a:latin typeface="Gulim"/>
                <a:ea typeface="DejaVu Sans"/>
              </a:rPr>
              <a:t>Saving of money and time due to the entire moving process being made more efficient.</a:t>
            </a:r>
            <a:endParaRPr lang="en-US" sz="20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10/10/2020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467357654"/>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586145"/>
          </a:xfrm>
          <a:prstGeom prst="rect">
            <a:avLst/>
          </a:prstGeom>
        </p:spPr>
        <p:txBody>
          <a:bodyPr wrap="square">
            <a:spAutoFit/>
          </a:bodyPr>
          <a:lstStyle/>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Artificial Intelligence prone to error due to insufficient training data.</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Mitigation: Implementing a feedback loopback in the beta phase with test users.</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T-2: Challenge to obtain accurate and timely feedback.</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T-2 Mitigation: Implement a feature for users to give feedback if the application operated correctly after completing a move.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Current technology involving machine vision is a challenge.</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Mitigation: Conduct a prototype to mitigate risk of critical errors upon release.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Key developer leaves the project and creates a knowledge gap.</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Mitigation: Ensure team members collaborate and share knowledge equally throughout the projects lift cycle. </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3"/>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32</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10/10/2020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632311"/>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End user is inexperienced with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Mitigation: Implement a tutorial on how to use the application and provide a help feature.</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End user finds UI challenging to operate.</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Mitigation: Implement analytics for tracking when a user stop using the application.</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End users are not satisfied with the recommendations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Mitigation: Implement a customer feedback feature that allows the users to disclose his/her issues with the applications.</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End user doesn’t follow the guidelines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Mitigation: Implement a feature that allows the user to repeat/reset certain steps in the application as they progress.</a:t>
            </a:r>
          </a:p>
        </p:txBody>
      </p:sp>
      <p:pic>
        <p:nvPicPr>
          <p:cNvPr id="8" name="Picture 7" descr="Chart&#10;&#10;Description automatically generated">
            <a:extLst>
              <a:ext uri="{FF2B5EF4-FFF2-40B4-BE49-F238E27FC236}">
                <a16:creationId xmlns:a16="http://schemas.microsoft.com/office/drawing/2014/main" id="{F769588E-2E26-3D4F-9036-9BFA3B13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2" y="1117601"/>
            <a:ext cx="6241921" cy="4322030"/>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78A5B4-4938-4824-BD95-801D12E95FCD}"/>
              </a:ext>
            </a:extLst>
          </p:cNvPr>
          <p:cNvSpPr>
            <a:spLocks noGrp="1"/>
          </p:cNvSpPr>
          <p:nvPr>
            <p:ph type="title"/>
          </p:nvPr>
        </p:nvSpPr>
        <p:spPr>
          <a:xfrm>
            <a:off x="185057" y="0"/>
            <a:ext cx="3511732" cy="2239698"/>
          </a:xfrm>
        </p:spPr>
        <p:txBody>
          <a:bodyPr/>
          <a:lstStyle/>
          <a:p>
            <a:r>
              <a:rPr lang="en-US" dirty="0"/>
              <a:t>The Competition</a:t>
            </a:r>
          </a:p>
        </p:txBody>
      </p:sp>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10/10/2020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33</a:t>
            </a:fld>
            <a:endParaRPr lang="en-US"/>
          </a:p>
        </p:txBody>
      </p:sp>
      <p:pic>
        <p:nvPicPr>
          <p:cNvPr id="6" name="Picture 5">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38600" y="381363"/>
            <a:ext cx="7907382" cy="5930537"/>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a:xfrm>
            <a:off x="838201" y="1825625"/>
            <a:ext cx="5257800" cy="4351338"/>
          </a:xfrm>
        </p:spPr>
        <p:txBody>
          <a:bodyPr/>
          <a:lstStyle/>
          <a:p>
            <a:r>
              <a:rPr lang="en-US" dirty="0"/>
              <a:t>DIY Movers are faced with many logistical difficulties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fld id="{E6136CC7-986A-4D2E-942B-45F182CAD74B}" type="datetime1">
              <a:rPr lang="en-US" smtClean="0"/>
              <a:t>10/10/2020</a:t>
            </a:fld>
            <a:endParaRPr lang="en-US" dirty="0"/>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fld id="{BC24384F-C969-491A-B746-B529BCC5F8BF}" type="slidenum">
              <a:rPr lang="en-US" smtClean="0"/>
              <a:pPr/>
              <a:t>34</a:t>
            </a:fld>
            <a:endParaRPr lang="en-US" dirty="0"/>
          </a:p>
        </p:txBody>
      </p:sp>
      <p:sp>
        <p:nvSpPr>
          <p:cNvPr id="7" name="Content Placeholder 2">
            <a:extLst>
              <a:ext uri="{FF2B5EF4-FFF2-40B4-BE49-F238E27FC236}">
                <a16:creationId xmlns:a16="http://schemas.microsoft.com/office/drawing/2014/main" id="{6A2909BC-4AF2-4ABE-9317-4FBC958AD841}"/>
              </a:ext>
            </a:extLst>
          </p:cNvPr>
          <p:cNvSpPr txBox="1">
            <a:spLocks/>
          </p:cNvSpPr>
          <p:nvPr/>
        </p:nvSpPr>
        <p:spPr>
          <a:xfrm>
            <a:off x="5897138"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Load.In</a:t>
            </a:r>
            <a:r>
              <a:rPr lang="en-US" dirty="0"/>
              <a:t> will provide customized expert instructions</a:t>
            </a:r>
          </a:p>
          <a:p>
            <a:pPr lvl="1"/>
            <a:r>
              <a:rPr lang="en-US" dirty="0"/>
              <a:t>Truck loading instructions based on photogrammetry</a:t>
            </a:r>
          </a:p>
          <a:p>
            <a:pPr lvl="1"/>
            <a:r>
              <a:rPr lang="en-US" dirty="0"/>
              <a:t>Cost minimization based on input data</a:t>
            </a:r>
          </a:p>
          <a:p>
            <a:pPr lvl="1"/>
            <a:r>
              <a:rPr lang="en-US" dirty="0"/>
              <a:t>Map of truck available to assist in finding boxes</a:t>
            </a:r>
          </a:p>
        </p:txBody>
      </p:sp>
    </p:spTree>
    <p:extLst>
      <p:ext uri="{BB962C8B-B14F-4D97-AF65-F5344CB8AC3E}">
        <p14:creationId xmlns:p14="http://schemas.microsoft.com/office/powerpoint/2010/main" val="3867662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35</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1"/>
            <a:ext cx="923984" cy="1577077"/>
            <a:chOff x="5634008" y="2479740"/>
            <a:chExt cx="923984" cy="157707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0"/>
              <a:ext cx="923984" cy="1577077"/>
              <a:chOff x="5379162" y="1701114"/>
              <a:chExt cx="1431272" cy="2442927"/>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2442927"/>
                <a:chOff x="5636398" y="1443273"/>
                <a:chExt cx="1431272" cy="24429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36</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10/10/2020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37</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10/10/2020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10/10/2020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1" y="3516312"/>
              <a:ext cx="2285999" cy="2286001"/>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0"/>
              <a:ext cx="2300897"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967737"/>
            <a:ext cx="4829312" cy="4922525"/>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10/10/2020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pic>
        <p:nvPicPr>
          <p:cNvPr id="1028" name="Picture 4" descr="people laying under cardboard boxes in a room holding up a help sign">
            <a:extLst>
              <a:ext uri="{FF2B5EF4-FFF2-40B4-BE49-F238E27FC236}">
                <a16:creationId xmlns:a16="http://schemas.microsoft.com/office/drawing/2014/main" id="{A9AC0EEB-AE38-004F-BF81-2AAA66CEF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1485899"/>
            <a:ext cx="5829300" cy="3886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DA8111-4884-0E4F-8542-340F5597A06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10/10/2020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6</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1822250647"/>
              </p:ext>
            </p:extLst>
          </p:nvPr>
        </p:nvGraphicFramePr>
        <p:xfrm>
          <a:off x="323850" y="959433"/>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1824212990"/>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371719741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6" name="TextShape 1"/>
          <p:cNvSpPr txBox="1"/>
          <p:nvPr/>
        </p:nvSpPr>
        <p:spPr>
          <a:xfrm>
            <a:off x="838080" y="2766240"/>
            <a:ext cx="10515240" cy="1325160"/>
          </a:xfrm>
          <a:prstGeom prst="rect">
            <a:avLst/>
          </a:prstGeom>
          <a:noFill/>
          <a:ln>
            <a:noFill/>
          </a:ln>
        </p:spPr>
        <p:txBody>
          <a:bodyPr anchor="ctr">
            <a:noAutofit/>
          </a:bodyPr>
          <a:lstStyle/>
          <a:p>
            <a:pPr algn="ctr">
              <a:lnSpc>
                <a:spcPct val="90000"/>
              </a:lnSpc>
            </a:pPr>
            <a:r>
              <a:rPr lang="en-US" sz="4400" b="0" strike="noStrike" spc="-1" dirty="0">
                <a:solidFill>
                  <a:srgbClr val="6DD1A1"/>
                </a:solidFill>
                <a:latin typeface="Gulim"/>
              </a:rPr>
              <a:t>35% of Americans are stressed the most by logistics and packing.</a:t>
            </a:r>
          </a:p>
        </p:txBody>
      </p:sp>
      <p:sp>
        <p:nvSpPr>
          <p:cNvPr id="837" name="CustomShape 2"/>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838"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C16B650C-9225-4342-BE1F-B05242C4003B}" type="slidenum">
              <a:rPr lang="en-US" sz="1200" b="1" strike="noStrike" spc="-1">
                <a:solidFill>
                  <a:srgbClr val="FFFFFF"/>
                </a:solidFill>
                <a:latin typeface="Gulim"/>
              </a:rPr>
              <a:t>7</a:t>
            </a:fld>
            <a:endParaRPr lang="en-US" sz="1200" b="0" strike="noStrike" spc="-1">
              <a:latin typeface="Times New Roman"/>
            </a:endParaRPr>
          </a:p>
        </p:txBody>
      </p:sp>
      <p:sp>
        <p:nvSpPr>
          <p:cNvPr id="839" name="CustomShape 4"/>
          <p:cNvSpPr/>
          <p:nvPr/>
        </p:nvSpPr>
        <p:spPr>
          <a:xfrm>
            <a:off x="10397547" y="5891876"/>
            <a:ext cx="138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dirty="0">
                <a:solidFill>
                  <a:srgbClr val="FFFFFF"/>
                </a:solidFill>
                <a:uFillTx/>
                <a:latin typeface="Gulim"/>
                <a:hlinkClick r:id="rId3"/>
              </a:rPr>
              <a:t>Article.com</a:t>
            </a:r>
            <a:endParaRPr lang="en-US" sz="1800" b="0" strike="noStrike" spc="-1" dirty="0">
              <a:latin typeface="Arial"/>
            </a:endParaRPr>
          </a:p>
        </p:txBody>
      </p:sp>
      <p:sp>
        <p:nvSpPr>
          <p:cNvPr id="840"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FC615E4C-CE71-4218-A11C-F0CC8257A842}" type="datetime1">
              <a:rPr lang="en-US" sz="1200" b="1" strike="noStrike" spc="-1">
                <a:solidFill>
                  <a:srgbClr val="FFFFFF"/>
                </a:solidFill>
                <a:latin typeface="Gulim"/>
              </a:rPr>
              <a:t>10/10/2020</a:t>
            </a:fld>
            <a:endParaRPr lang="en-US" sz="1200" b="0" strike="noStrike" spc="-1">
              <a:latin typeface="Times New Roman"/>
            </a:endParaRPr>
          </a:p>
        </p:txBody>
      </p:sp>
      <p:sp>
        <p:nvSpPr>
          <p:cNvPr id="841" name="TextShape 6"/>
          <p:cNvSpPr txBox="1"/>
          <p:nvPr/>
        </p:nvSpPr>
        <p:spPr>
          <a:xfrm>
            <a:off x="4038480" y="6312240"/>
            <a:ext cx="4114440" cy="545760"/>
          </a:xfrm>
          <a:prstGeom prst="rect">
            <a:avLst/>
          </a:prstGeom>
          <a:noFill/>
          <a:ln>
            <a:noFill/>
          </a:ln>
        </p:spPr>
        <p:txBody>
          <a:bodyPr anchor="ctr">
            <a:noAutofit/>
          </a:bodyPr>
          <a:lstStyle/>
          <a:p>
            <a:pPr algn="ctr">
              <a:lnSpc>
                <a:spcPct val="100000"/>
              </a:lnSpc>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Feasibility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8</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10/10/2020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762000" y="101291"/>
            <a:ext cx="10515600" cy="1325563"/>
          </a:xfrm>
        </p:spPr>
        <p:txBody>
          <a:bodyPr>
            <a:noAutofit/>
          </a:bodyPr>
          <a:lstStyle/>
          <a:p>
            <a:pPr algn="ctr"/>
            <a:r>
              <a:rPr lang="en-US" sz="3200" dirty="0">
                <a:solidFill>
                  <a:srgbClr val="6DD1A1"/>
                </a:solidFill>
              </a:rPr>
              <a:t>Loading can be a major issue</a:t>
            </a:r>
          </a:p>
        </p:txBody>
      </p:sp>
      <p:sp>
        <p:nvSpPr>
          <p:cNvPr id="8" name="Content Placeholder 7">
            <a:extLst>
              <a:ext uri="{FF2B5EF4-FFF2-40B4-BE49-F238E27FC236}">
                <a16:creationId xmlns:a16="http://schemas.microsoft.com/office/drawing/2014/main" id="{7D26A611-06BB-4DC9-B7E6-6F39FD7226AC}"/>
              </a:ext>
            </a:extLst>
          </p:cNvPr>
          <p:cNvSpPr>
            <a:spLocks noGrp="1"/>
          </p:cNvSpPr>
          <p:nvPr>
            <p:ph sz="half" idx="1"/>
          </p:nvPr>
        </p:nvSpPr>
        <p:spPr/>
        <p:txBody>
          <a:bodyPr/>
          <a:lstStyle/>
          <a:p>
            <a:r>
              <a:rPr lang="en-US" dirty="0">
                <a:solidFill>
                  <a:srgbClr val="6DD1A1"/>
                </a:solidFill>
              </a:rPr>
              <a:t>Poor loading can cause</a:t>
            </a:r>
          </a:p>
          <a:p>
            <a:pPr lvl="1"/>
            <a:r>
              <a:rPr lang="en-US" dirty="0">
                <a:solidFill>
                  <a:srgbClr val="6DD1A1"/>
                </a:solidFill>
              </a:rPr>
              <a:t>Property damage</a:t>
            </a:r>
          </a:p>
          <a:p>
            <a:pPr lvl="1"/>
            <a:r>
              <a:rPr lang="en-US" dirty="0">
                <a:solidFill>
                  <a:srgbClr val="6DD1A1"/>
                </a:solidFill>
              </a:rPr>
              <a:t>Car accidents</a:t>
            </a:r>
            <a:br>
              <a:rPr lang="en-US" dirty="0">
                <a:solidFill>
                  <a:srgbClr val="6DD1A1"/>
                </a:solidFill>
              </a:rPr>
            </a:br>
            <a:br>
              <a:rPr lang="en-US" dirty="0">
                <a:solidFill>
                  <a:srgbClr val="6DD1A1"/>
                </a:solidFill>
              </a:rPr>
            </a:br>
            <a:endParaRPr lang="en-US" dirty="0">
              <a:solidFill>
                <a:srgbClr val="6DD1A1"/>
              </a:solidFill>
            </a:endParaRPr>
          </a:p>
          <a:p>
            <a:r>
              <a:rPr lang="en-US" dirty="0">
                <a:solidFill>
                  <a:srgbClr val="6DD1A1"/>
                </a:solidFill>
              </a:rPr>
              <a:t>An estimated </a:t>
            </a:r>
            <a:r>
              <a:rPr lang="en-US" b="1" dirty="0">
                <a:solidFill>
                  <a:srgbClr val="6DD1A1"/>
                </a:solidFill>
              </a:rPr>
              <a:t>50,000</a:t>
            </a:r>
            <a:r>
              <a:rPr lang="en-US" dirty="0">
                <a:solidFill>
                  <a:srgbClr val="6DD1A1"/>
                </a:solidFill>
              </a:rPr>
              <a:t> accidents related to trailer towing occur each year.</a:t>
            </a:r>
            <a:endParaRPr lang="en-US" dirty="0"/>
          </a:p>
        </p:txBody>
      </p:sp>
      <p:pic>
        <p:nvPicPr>
          <p:cNvPr id="11" name="Content Placeholder 10" descr="A truck is parked in front of a building&#10;&#10;Description automatically generated">
            <a:extLst>
              <a:ext uri="{FF2B5EF4-FFF2-40B4-BE49-F238E27FC236}">
                <a16:creationId xmlns:a16="http://schemas.microsoft.com/office/drawing/2014/main" id="{86FFB1AA-02CC-4709-BB70-C8D08D2899B8}"/>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72202" y="1473019"/>
            <a:ext cx="5723708" cy="4292781"/>
          </a:xfrm>
        </p:spPr>
      </p:pic>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10/10/2020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Hayesbc.com</a:t>
            </a:r>
            <a:endParaRPr lang="en-US" dirty="0">
              <a:solidFill>
                <a:schemeClr val="bg1"/>
              </a:solidFill>
            </a:endParaRPr>
          </a:p>
        </p:txBody>
      </p:sp>
      <p:sp>
        <p:nvSpPr>
          <p:cNvPr id="12" name="TextBox 11">
            <a:extLst>
              <a:ext uri="{FF2B5EF4-FFF2-40B4-BE49-F238E27FC236}">
                <a16:creationId xmlns:a16="http://schemas.microsoft.com/office/drawing/2014/main" id="{3C084D43-E5C4-49BF-857D-141FC3495AE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2331</TotalTime>
  <Words>2244</Words>
  <Application>Microsoft Office PowerPoint</Application>
  <PresentationFormat>Widescreen</PresentationFormat>
  <Paragraphs>370</Paragraphs>
  <Slides>37</Slides>
  <Notes>30</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Gulim</vt:lpstr>
      <vt:lpstr>Arial</vt:lpstr>
      <vt:lpstr>Calibri</vt:lpstr>
      <vt:lpstr>Symbol</vt:lpstr>
      <vt:lpstr>Times New Roman</vt:lpstr>
      <vt:lpstr>Wingdings</vt:lpstr>
      <vt:lpstr>Office Theme</vt:lpstr>
      <vt:lpstr>Custom Design</vt:lpstr>
      <vt:lpstr>Load.in</vt:lpstr>
      <vt:lpstr>Load.in</vt:lpstr>
      <vt:lpstr>Contents</vt:lpstr>
      <vt:lpstr>Who is Team Yellow?</vt:lpstr>
      <vt:lpstr>“Do It Yourself” movers lack the expert knowledge required to handle the logistics of their move.</vt:lpstr>
      <vt:lpstr>Professional Movers Are Costly</vt:lpstr>
      <vt:lpstr>PowerPoint Presentation</vt:lpstr>
      <vt:lpstr>PowerPoint Presentation</vt:lpstr>
      <vt:lpstr>Loading can be a major issue</vt:lpstr>
      <vt:lpstr>Major Truck Loading Considerations </vt:lpstr>
      <vt:lpstr>Figuring out what to rent is hard!</vt:lpstr>
      <vt:lpstr>Current Process</vt:lpstr>
      <vt:lpstr>PowerPoint Presentation</vt:lpstr>
      <vt:lpstr>Summary</vt:lpstr>
      <vt:lpstr>Load.In gives your move a game plan</vt:lpstr>
      <vt:lpstr>PowerPoint Presentation</vt:lpstr>
      <vt:lpstr>1. The user will use their phone camera to capture multiple images of objects that need to be loaded.</vt:lpstr>
      <vt:lpstr>2. Using photogrammetry, Load.In will create 3D models from those images</vt:lpstr>
      <vt:lpstr>3. Calculate optimal loading configuration and provide loading instructions to the user</vt:lpstr>
      <vt:lpstr>4. The user can navigate a 3D map showing the location of every box in the truck</vt:lpstr>
      <vt:lpstr>PowerPoint Presentation</vt:lpstr>
      <vt:lpstr>PowerPoint Presentation</vt:lpstr>
      <vt:lpstr>PowerPoint Presentation</vt:lpstr>
      <vt:lpstr>PowerPoint Presentation</vt:lpstr>
      <vt:lpstr>Feedback Loop</vt:lpstr>
      <vt:lpstr>Major Functional Components</vt:lpstr>
      <vt:lpstr>What Load.In Will Do</vt:lpstr>
      <vt:lpstr>PowerPoint Presentation</vt:lpstr>
      <vt:lpstr>PowerPoint Presentation</vt:lpstr>
      <vt:lpstr>PowerPoint Presentation</vt:lpstr>
      <vt:lpstr>PowerPoint Presentation</vt:lpstr>
      <vt:lpstr>PowerPoint Presentation</vt:lpstr>
      <vt:lpstr>The Competition</vt:lpstr>
      <vt:lpstr>Conclusion</vt:lpstr>
      <vt:lpstr>PowerPoint Presentation</vt:lpstr>
      <vt:lpstr>Sources:</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Jason Moran</cp:lastModifiedBy>
  <cp:revision>166</cp:revision>
  <dcterms:created xsi:type="dcterms:W3CDTF">2020-09-10T01:29:18Z</dcterms:created>
  <dcterms:modified xsi:type="dcterms:W3CDTF">2020-10-11T03:07:14Z</dcterms:modified>
</cp:coreProperties>
</file>